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2" r:id="rId2"/>
    <p:sldId id="275" r:id="rId3"/>
    <p:sldId id="278" r:id="rId4"/>
    <p:sldId id="273" r:id="rId5"/>
    <p:sldId id="287" r:id="rId6"/>
    <p:sldId id="276" r:id="rId7"/>
    <p:sldId id="277" r:id="rId8"/>
    <p:sldId id="274" r:id="rId9"/>
    <p:sldId id="285" r:id="rId10"/>
    <p:sldId id="279" r:id="rId11"/>
    <p:sldId id="280" r:id="rId12"/>
    <p:sldId id="284" r:id="rId13"/>
    <p:sldId id="283" r:id="rId14"/>
    <p:sldId id="286" r:id="rId15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7AA9E"/>
    <a:srgbClr val="FF99FF"/>
    <a:srgbClr val="FCD450"/>
    <a:srgbClr val="8A4682"/>
    <a:srgbClr val="990928"/>
    <a:srgbClr val="CF3900"/>
    <a:srgbClr val="9DBCB0"/>
    <a:srgbClr val="93B1CC"/>
    <a:srgbClr val="C4C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19" autoAdjust="0"/>
    <p:restoredTop sz="99524" autoAdjust="0"/>
  </p:normalViewPr>
  <p:slideViewPr>
    <p:cSldViewPr snapToGrid="0">
      <p:cViewPr>
        <p:scale>
          <a:sx n="82" d="100"/>
          <a:sy n="82" d="100"/>
        </p:scale>
        <p:origin x="-4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42EC55-C0EA-4EC8-B64B-3E3BADC880EF}" type="datetimeFigureOut">
              <a:rPr lang="en-US"/>
              <a:pPr>
                <a:defRPr/>
              </a:pPr>
              <a:t>10/26/2014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FED3F9-E118-44A1-9286-FA1FDD4F50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3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614424-F261-42DA-ACE1-7CA5FC8DAB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862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FacPhys_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0"/>
            <a:ext cx="46243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physicalscience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1813"/>
            <a:ext cx="9144000" cy="2087562"/>
          </a:xfrm>
          <a:prstGeom prst="rect">
            <a:avLst/>
          </a:prstGeom>
          <a:noFill/>
          <a:effectLst>
            <a:outerShdw dist="38092" dir="5819979" algn="ctr" rotWithShape="0">
              <a:srgbClr val="808080"/>
            </a:outerShdw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963" y="1573213"/>
            <a:ext cx="5888037" cy="1057275"/>
          </a:xfrm>
          <a:noFill/>
        </p:spPr>
        <p:txBody>
          <a:bodyPr lIns="0" tIns="0" rIns="0" bIns="0" anchor="b"/>
          <a:lstStyle>
            <a:lvl1pPr algn="l">
              <a:defRPr sz="3900" b="1"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963" y="2771775"/>
            <a:ext cx="5888037" cy="973138"/>
          </a:xfrm>
        </p:spPr>
        <p:txBody>
          <a:bodyPr/>
          <a:lstStyle>
            <a:lvl1pPr>
              <a:defRPr sz="36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C2E7DEC-DC7C-456A-B43A-23A2E6A42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2981-EE36-4C3A-916F-30090CA2E8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453EA-9D6E-40BD-9639-127FFFBEE3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0D64-4677-4549-8ECE-622FBFAD25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E88CE-7CF7-4CE6-A07B-5B873B1A95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A8E0-E3E8-45EA-84A4-8229ABA130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2EC7-5329-47DE-945A-E7D98E1446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D5A0-A37F-4639-A11F-3D65EE37BD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627EB-43EC-4F3A-8D45-63EA40AB47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A1208-DB20-4CEA-9577-E52F6EAC28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C879-68C5-4D37-8B5C-99A03D9E9E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EC1BE-B0FD-47D3-B3E9-1C5670535A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9013" y="0"/>
            <a:ext cx="6884987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990600"/>
            <a:ext cx="862965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575" y="657066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851E1F6-7E11-4CC5-8693-0502243D72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763" y="100013"/>
            <a:ext cx="1731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4"/>
          <p:cNvSpPr txBox="1">
            <a:spLocks noChangeArrowheads="1"/>
          </p:cNvSpPr>
          <p:nvPr/>
        </p:nvSpPr>
        <p:spPr bwMode="auto">
          <a:xfrm>
            <a:off x="328586" y="681038"/>
            <a:ext cx="8561413" cy="9818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588" indent="-1588">
              <a:lnSpc>
                <a:spcPct val="110000"/>
              </a:lnSpc>
              <a:spcBef>
                <a:spcPct val="10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GB" sz="1800" b="1" dirty="0" smtClean="0"/>
              <a:t>Carbonates replacing plagioclase glass in the Martian meteorite ALH84001</a:t>
            </a:r>
          </a:p>
          <a:p>
            <a:pPr marL="228600" indent="-228600">
              <a:buAutoNum type="alphaUcPeriod"/>
            </a:pPr>
            <a:r>
              <a:rPr lang="en-GB" sz="1100" b="1" dirty="0" smtClean="0"/>
              <a:t>Macartney</a:t>
            </a:r>
            <a:r>
              <a:rPr lang="en-GB" sz="1100" b="1" baseline="30000" dirty="0" smtClean="0"/>
              <a:t>1</a:t>
            </a:r>
            <a:r>
              <a:rPr lang="en-GB" sz="1100" b="1" dirty="0" smtClean="0"/>
              <a:t>, T. Tomkinson</a:t>
            </a:r>
            <a:r>
              <a:rPr lang="en-GB" sz="1100" b="1" baseline="30000" dirty="0" smtClean="0"/>
              <a:t>1</a:t>
            </a:r>
            <a:r>
              <a:rPr lang="en-GB" sz="1100" b="1" dirty="0" smtClean="0"/>
              <a:t>, E.R.D. Scott</a:t>
            </a:r>
            <a:r>
              <a:rPr lang="en-GB" sz="1100" b="1" baseline="30000" dirty="0" smtClean="0"/>
              <a:t>2</a:t>
            </a:r>
            <a:r>
              <a:rPr lang="en-GB" sz="1100" b="1" dirty="0" smtClean="0"/>
              <a:t>, M.R. Lee</a:t>
            </a:r>
            <a:r>
              <a:rPr lang="en-GB" sz="1100" b="1" baseline="30000" dirty="0" smtClean="0"/>
              <a:t>1</a:t>
            </a:r>
            <a:r>
              <a:rPr lang="en-GB" sz="1100" b="1" dirty="0" smtClean="0"/>
              <a:t>, </a:t>
            </a:r>
          </a:p>
          <a:p>
            <a:pPr marL="228600" indent="-228600"/>
            <a:r>
              <a:rPr lang="en-GB" sz="800" baseline="30000" dirty="0" smtClean="0"/>
              <a:t>1</a:t>
            </a:r>
            <a:r>
              <a:rPr lang="en-GB" sz="800" dirty="0" smtClean="0"/>
              <a:t>School of Geographical and Earth Sciences, University of Glasgow, UK, Email: a.macartney.1@research.gla.ac.uk  </a:t>
            </a:r>
          </a:p>
          <a:p>
            <a:pPr marL="228600" indent="-228600"/>
            <a:r>
              <a:rPr lang="en-GB" sz="800" baseline="30000" dirty="0" smtClean="0"/>
              <a:t>2</a:t>
            </a:r>
            <a:r>
              <a:rPr lang="en-GB" sz="800" dirty="0" smtClean="0"/>
              <a:t>Hawai’i Institute of Geophysics and Planetology, USA.</a:t>
            </a:r>
          </a:p>
          <a:p>
            <a:pPr marL="228600" indent="-228600"/>
            <a:endParaRPr lang="en-GB" sz="1100" dirty="0"/>
          </a:p>
        </p:txBody>
      </p:sp>
      <p:pic>
        <p:nvPicPr>
          <p:cNvPr id="14" name="Picture 1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439" y="1519766"/>
            <a:ext cx="8897561" cy="5338234"/>
          </a:xfrm>
          <a:prstGeom prst="rect">
            <a:avLst/>
          </a:prstGeom>
        </p:spPr>
      </p:pic>
      <p:pic>
        <p:nvPicPr>
          <p:cNvPr id="13" name="Picture 12" descr="mars_244539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900027"/>
            <a:ext cx="6324600" cy="3957974"/>
          </a:xfrm>
          <a:prstGeom prst="rect">
            <a:avLst/>
          </a:prstGeom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776" y="6574420"/>
            <a:ext cx="810223" cy="28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867" y="1845734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Carbonate</a:t>
            </a:r>
            <a:r>
              <a:rPr lang="en-GB" dirty="0" smtClean="0">
                <a:solidFill>
                  <a:schemeClr val="bg1"/>
                </a:solidFill>
              </a:rPr>
              <a:t>:   CO</a:t>
            </a:r>
            <a:r>
              <a:rPr lang="en-GB" baseline="-25000" dirty="0" smtClean="0">
                <a:solidFill>
                  <a:schemeClr val="bg1"/>
                </a:solidFill>
              </a:rPr>
              <a:t>2 </a:t>
            </a:r>
            <a:r>
              <a:rPr lang="en-GB" dirty="0" smtClean="0">
                <a:solidFill>
                  <a:schemeClr val="bg1"/>
                </a:solidFill>
              </a:rPr>
              <a:t>+ H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O = CO</a:t>
            </a:r>
            <a:r>
              <a:rPr lang="en-GB" baseline="-25000" dirty="0" smtClean="0">
                <a:solidFill>
                  <a:schemeClr val="bg1"/>
                </a:solidFill>
              </a:rPr>
              <a:t>3</a:t>
            </a:r>
            <a:r>
              <a:rPr lang="en-GB" baseline="30000" dirty="0" smtClean="0">
                <a:solidFill>
                  <a:schemeClr val="bg1"/>
                </a:solidFill>
              </a:rPr>
              <a:t>-2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 descr="calcium_carbonates_lr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76880" y="1532466"/>
            <a:ext cx="1954163" cy="15144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334" y="3699934"/>
            <a:ext cx="532068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chemeClr val="bg1"/>
                </a:solidFill>
              </a:rPr>
              <a:t>Martian implications?</a:t>
            </a:r>
          </a:p>
          <a:p>
            <a:endParaRPr lang="en-GB" sz="1800" b="1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r>
              <a:rPr lang="en-GB" dirty="0" smtClean="0">
                <a:solidFill>
                  <a:schemeClr val="bg1"/>
                </a:solidFill>
              </a:rPr>
              <a:t>On Earth they form either by </a:t>
            </a:r>
            <a:r>
              <a:rPr lang="en-GB" b="1" dirty="0" smtClean="0">
                <a:solidFill>
                  <a:schemeClr val="bg1"/>
                </a:solidFill>
              </a:rPr>
              <a:t>fluid deposition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or </a:t>
            </a:r>
            <a:r>
              <a:rPr lang="en-GB" b="1" dirty="0" smtClean="0">
                <a:solidFill>
                  <a:schemeClr val="bg1"/>
                </a:solidFill>
              </a:rPr>
              <a:t>biological activity</a:t>
            </a:r>
          </a:p>
          <a:p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21200" y="1854200"/>
            <a:ext cx="22557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+  </a:t>
            </a:r>
            <a:r>
              <a:rPr lang="en-GB" dirty="0">
                <a:solidFill>
                  <a:schemeClr val="bg1"/>
                </a:solidFill>
              </a:rPr>
              <a:t>Mg</a:t>
            </a:r>
            <a:r>
              <a:rPr lang="en-GB" baseline="30000" dirty="0">
                <a:solidFill>
                  <a:schemeClr val="bg1"/>
                </a:solidFill>
              </a:rPr>
              <a:t>2+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Ca</a:t>
            </a:r>
            <a:r>
              <a:rPr lang="en-GB" baseline="30000" dirty="0" smtClean="0">
                <a:solidFill>
                  <a:schemeClr val="bg1"/>
                </a:solidFill>
              </a:rPr>
              <a:t>2+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etc. Creates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       (CaMg)(CO</a:t>
            </a:r>
            <a:r>
              <a:rPr lang="en-GB" baseline="-25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78769" y="1928018"/>
            <a:ext cx="39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=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6067" y="164253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4533" y="22690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3467" y="2658533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-O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2467" y="265006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O-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666090">
            <a:off x="3462866" y="2269066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-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3475387">
            <a:off x="3835399" y="2336799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-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1" y="4969933"/>
            <a:ext cx="278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Both offer insight to Mars’ history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000" y="5545666"/>
            <a:ext cx="4015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But are the carbonates in ALH 84001 biological?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46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8" y="6562846"/>
            <a:ext cx="843291" cy="295153"/>
          </a:xfrm>
          <a:prstGeom prst="rect">
            <a:avLst/>
          </a:prstGeom>
        </p:spPr>
      </p:pic>
      <p:pic>
        <p:nvPicPr>
          <p:cNvPr id="5" name="Picture 4" descr="C:\Users\Samsung4\Desktop\gggg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4" y="1315711"/>
            <a:ext cx="2489200" cy="234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msung4\Desktop\j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3" y="3656303"/>
            <a:ext cx="2489200" cy="2676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Samsung4\Desktop\kkkjjh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85" y="3620697"/>
            <a:ext cx="3286613" cy="2676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ame 2"/>
          <p:cNvSpPr/>
          <p:nvPr/>
        </p:nvSpPr>
        <p:spPr>
          <a:xfrm>
            <a:off x="435148" y="1218759"/>
            <a:ext cx="5957914" cy="5211232"/>
          </a:xfrm>
          <a:prstGeom prst="frame">
            <a:avLst>
              <a:gd name="adj1" fmla="val 2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94550" y="3656303"/>
            <a:ext cx="5898512" cy="2773688"/>
          </a:xfrm>
          <a:prstGeom prst="frame">
            <a:avLst>
              <a:gd name="adj1" fmla="val 19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35148" y="1180024"/>
            <a:ext cx="5957914" cy="5249967"/>
          </a:xfrm>
          <a:prstGeom prst="frame">
            <a:avLst>
              <a:gd name="adj1" fmla="val 2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5523" y="1429817"/>
            <a:ext cx="2832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Feldspathic glass-carbonate interface characterized by pore space ‘depressions’ interpreted as former </a:t>
            </a:r>
          </a:p>
          <a:p>
            <a:pPr algn="ctr"/>
            <a:r>
              <a:rPr lang="en-GB" sz="1600" b="1" dirty="0" smtClean="0"/>
              <a:t>cation rich fluid pools.</a:t>
            </a:r>
            <a:endParaRPr lang="en-GB" sz="1600" b="1" dirty="0"/>
          </a:p>
        </p:txBody>
      </p:sp>
      <p:pic>
        <p:nvPicPr>
          <p:cNvPr id="1026" name="Picture 2" descr="C:\Users\Samsung4\Desktop\c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41696"/>
            <a:ext cx="2457450" cy="13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45321" y="5201434"/>
            <a:ext cx="2798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Glass releases cations </a:t>
            </a:r>
          </a:p>
          <a:p>
            <a:pPr algn="ctr"/>
            <a:r>
              <a:rPr lang="en-GB" sz="1600" dirty="0" smtClean="0"/>
              <a:t>into the fluid pool </a:t>
            </a:r>
          </a:p>
          <a:p>
            <a:pPr algn="ctr"/>
            <a:r>
              <a:rPr lang="en-GB" sz="1600" dirty="0" smtClean="0"/>
              <a:t>and carbonates </a:t>
            </a:r>
          </a:p>
          <a:p>
            <a:pPr algn="ctr"/>
            <a:r>
              <a:rPr lang="en-GB" sz="1600" dirty="0" smtClean="0"/>
              <a:t>precipitate out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 descr="C:\Users\Samsung4\Desktop\ggggg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83" y="1316346"/>
            <a:ext cx="3168015" cy="23234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2936008" y="1180024"/>
            <a:ext cx="3457053" cy="5228387"/>
          </a:xfrm>
          <a:prstGeom prst="frame">
            <a:avLst>
              <a:gd name="adj1" fmla="val 4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03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amsung4\Desktop\jjjj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6" y="1304029"/>
            <a:ext cx="4208690" cy="398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Samsung4\Desktop\kkkkk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85" y="1335097"/>
            <a:ext cx="4540250" cy="395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36" y="6551272"/>
            <a:ext cx="876363" cy="30672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10457" y="1304030"/>
            <a:ext cx="8682064" cy="3988655"/>
          </a:xfrm>
          <a:prstGeom prst="frame">
            <a:avLst>
              <a:gd name="adj1" fmla="val 1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4413684" y="1325485"/>
            <a:ext cx="4578837" cy="3976811"/>
          </a:xfrm>
          <a:prstGeom prst="frame">
            <a:avLst>
              <a:gd name="adj1" fmla="val 1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527" y="5757130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G</a:t>
            </a:r>
            <a:r>
              <a:rPr lang="en-GB" sz="1600" dirty="0" smtClean="0"/>
              <a:t>enerational sequences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1561" y="5777392"/>
            <a:ext cx="446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Unreacted glass…. Lack of fluid in the system?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28425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amsung4\Desktop\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3805600"/>
            <a:ext cx="3042524" cy="21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sung4\Desktop\11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93" y="1612900"/>
            <a:ext cx="30500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4\Desktop\on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1603799"/>
            <a:ext cx="3056024" cy="22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8" y="6562846"/>
            <a:ext cx="843291" cy="295153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650572" y="1612899"/>
            <a:ext cx="3035676" cy="2192699"/>
          </a:xfrm>
          <a:prstGeom prst="frame">
            <a:avLst>
              <a:gd name="adj1" fmla="val 1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593669" y="1612900"/>
            <a:ext cx="6092578" cy="2209799"/>
          </a:xfrm>
          <a:prstGeom prst="frame">
            <a:avLst>
              <a:gd name="adj1" fmla="val 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55" name="Picture 7" descr="C:\Users\Samsung4\Desktop\66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71" y="3805599"/>
            <a:ext cx="3035675" cy="21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1604283" y="3800431"/>
            <a:ext cx="6092578" cy="2187531"/>
          </a:xfrm>
          <a:prstGeom prst="frame">
            <a:avLst>
              <a:gd name="adj1" fmla="val 2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3" idx="0"/>
            <a:endCxn id="8" idx="2"/>
          </p:cNvCxnSpPr>
          <p:nvPr/>
        </p:nvCxnSpPr>
        <p:spPr>
          <a:xfrm>
            <a:off x="4639958" y="1612900"/>
            <a:ext cx="10614" cy="437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4636193" y="1612900"/>
            <a:ext cx="3050053" cy="4375063"/>
          </a:xfrm>
          <a:prstGeom prst="frame">
            <a:avLst>
              <a:gd name="adj1" fmla="val 1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861" y="1603799"/>
            <a:ext cx="15648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2.)</a:t>
            </a:r>
          </a:p>
          <a:p>
            <a:endParaRPr lang="en-GB" sz="1600" dirty="0"/>
          </a:p>
          <a:p>
            <a:r>
              <a:rPr lang="en-GB" sz="1600" dirty="0" smtClean="0"/>
              <a:t>Impact crack.</a:t>
            </a:r>
          </a:p>
          <a:p>
            <a:r>
              <a:rPr lang="en-GB" sz="1600" dirty="0" smtClean="0"/>
              <a:t>Intrusion by </a:t>
            </a:r>
          </a:p>
          <a:p>
            <a:r>
              <a:rPr lang="en-GB" sz="1600" dirty="0" smtClean="0"/>
              <a:t>melt </a:t>
            </a:r>
            <a:r>
              <a:rPr lang="en-GB" sz="1600" dirty="0"/>
              <a:t>glass and </a:t>
            </a:r>
            <a:endParaRPr lang="en-GB" sz="1600" dirty="0" smtClean="0"/>
          </a:p>
          <a:p>
            <a:r>
              <a:rPr lang="en-GB" sz="1600" dirty="0" smtClean="0"/>
              <a:t>fluid</a:t>
            </a:r>
            <a:endParaRPr lang="en-GB" sz="1600" dirty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35132" y="1612899"/>
            <a:ext cx="18697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1.)</a:t>
            </a:r>
          </a:p>
          <a:p>
            <a:endParaRPr lang="en-GB" dirty="0"/>
          </a:p>
          <a:p>
            <a:r>
              <a:rPr lang="en-GB" sz="1600" dirty="0" smtClean="0"/>
              <a:t>Pre-existing</a:t>
            </a:r>
          </a:p>
          <a:p>
            <a:r>
              <a:rPr lang="en-GB" sz="1600" dirty="0" smtClean="0"/>
              <a:t>carbonate </a:t>
            </a:r>
          </a:p>
          <a:p>
            <a:r>
              <a:rPr lang="en-GB" sz="1600" dirty="0" smtClean="0"/>
              <a:t>Structures </a:t>
            </a:r>
          </a:p>
          <a:p>
            <a:r>
              <a:rPr lang="en-GB" sz="1600" dirty="0" smtClean="0"/>
              <a:t>and glass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131" y="3822700"/>
            <a:ext cx="13585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3.)</a:t>
            </a:r>
          </a:p>
          <a:p>
            <a:endParaRPr lang="en-GB" dirty="0"/>
          </a:p>
          <a:p>
            <a:r>
              <a:rPr lang="en-GB" sz="1600" dirty="0" smtClean="0"/>
              <a:t>Second generation carbonates form due to glass-fluid interaction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86246" y="3822700"/>
            <a:ext cx="14471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4.)</a:t>
            </a:r>
          </a:p>
          <a:p>
            <a:endParaRPr lang="en-GB" dirty="0"/>
          </a:p>
          <a:p>
            <a:r>
              <a:rPr lang="en-GB" sz="1600" dirty="0" smtClean="0"/>
              <a:t>Glass is fully replaced by carbonate </a:t>
            </a:r>
            <a:r>
              <a:rPr lang="en-GB" sz="1600" b="1" i="1" dirty="0" smtClean="0"/>
              <a:t>if</a:t>
            </a:r>
            <a:r>
              <a:rPr lang="en-GB" sz="1600" dirty="0" smtClean="0"/>
              <a:t> enough fluid is available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239269" y="861531"/>
            <a:ext cx="679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Summary of multiple generation carbonate sequences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81324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533" y="3796497"/>
            <a:ext cx="8898467" cy="3061504"/>
          </a:xfrm>
          <a:prstGeom prst="rect">
            <a:avLst/>
          </a:prstGeom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8" y="6562846"/>
            <a:ext cx="843291" cy="29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335" y="733424"/>
            <a:ext cx="8043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Conclusions</a:t>
            </a:r>
          </a:p>
          <a:p>
            <a:pPr algn="ctr"/>
            <a:endParaRPr lang="en-GB" sz="24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/>
              <a:t>M</a:t>
            </a:r>
            <a:r>
              <a:rPr lang="en-GB" sz="1600" dirty="0" smtClean="0"/>
              <a:t>ultiple </a:t>
            </a:r>
            <a:r>
              <a:rPr lang="en-GB" sz="1600" dirty="0"/>
              <a:t>shock history of </a:t>
            </a:r>
            <a:r>
              <a:rPr lang="en-GB" sz="1600" dirty="0" smtClean="0"/>
              <a:t>ALH84001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Carbonate zoning due to W:R changes or pressure drops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Impact melt glass </a:t>
            </a:r>
            <a:r>
              <a:rPr lang="en-GB" sz="1600" b="1" dirty="0"/>
              <a:t>abiotically</a:t>
            </a:r>
            <a:r>
              <a:rPr lang="en-GB" sz="1600" dirty="0"/>
              <a:t> replaced by </a:t>
            </a:r>
            <a:r>
              <a:rPr lang="en-GB" sz="1600" dirty="0" smtClean="0"/>
              <a:t>carbonate </a:t>
            </a:r>
            <a:r>
              <a:rPr lang="en-GB" sz="1600" b="1" dirty="0" smtClean="0"/>
              <a:t>only</a:t>
            </a:r>
            <a:r>
              <a:rPr lang="en-GB" sz="1600" dirty="0" smtClean="0"/>
              <a:t> when fluid available</a:t>
            </a: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No evidence for little aliens in ALH 84001… but a beautifully complex history of overlapping, chemically distinct, generations of glass and zoned carbonates</a:t>
            </a:r>
          </a:p>
        </p:txBody>
      </p:sp>
    </p:spTree>
    <p:extLst>
      <p:ext uri="{BB962C8B-B14F-4D97-AF65-F5344CB8AC3E}">
        <p14:creationId xmlns:p14="http://schemas.microsoft.com/office/powerpoint/2010/main" val="104346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38"/>
            <a:ext cx="9144000" cy="612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8" y="6562846"/>
            <a:ext cx="843291" cy="295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55428"/>
            <a:ext cx="9144000" cy="4154984"/>
          </a:xfrm>
          <a:prstGeom prst="rect">
            <a:avLst/>
          </a:prstGeom>
          <a:gradFill flip="none" rotWithShape="1">
            <a:gsLst>
              <a:gs pos="0">
                <a:srgbClr val="B7AA9E">
                  <a:shade val="30000"/>
                  <a:satMod val="115000"/>
                </a:srgbClr>
              </a:gs>
              <a:gs pos="50000">
                <a:srgbClr val="B7AA9E">
                  <a:shade val="67500"/>
                  <a:satMod val="115000"/>
                </a:srgbClr>
              </a:gs>
              <a:gs pos="100000">
                <a:srgbClr val="B7AA9E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Astrobiology Workshop 2015</a:t>
            </a:r>
          </a:p>
          <a:p>
            <a:pPr algn="ctr"/>
            <a:r>
              <a:rPr lang="en-GB" sz="3600" b="1" dirty="0"/>
              <a:t>    'Building Habitable Worlds'</a:t>
            </a:r>
          </a:p>
          <a:p>
            <a:pPr algn="ctr"/>
            <a:endParaRPr lang="en-GB" sz="2400" b="1" dirty="0" smtClean="0"/>
          </a:p>
          <a:p>
            <a:pPr algn="ctr"/>
            <a:r>
              <a:rPr lang="en-GB" sz="2400" b="1" dirty="0" smtClean="0"/>
              <a:t>25th February 2015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Venue: Glasgow Science Centre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Free Registration</a:t>
            </a:r>
            <a:endParaRPr lang="en-GB" sz="2400" dirty="0" smtClean="0"/>
          </a:p>
          <a:p>
            <a:pPr algn="ctr"/>
            <a:endParaRPr lang="en-GB" sz="2400" b="1" dirty="0"/>
          </a:p>
          <a:p>
            <a:pPr algn="ctr"/>
            <a:r>
              <a:rPr lang="en-GB" sz="2400" b="1" dirty="0" smtClean="0"/>
              <a:t>Website</a:t>
            </a:r>
            <a:r>
              <a:rPr lang="en-GB" sz="2400" dirty="0" smtClean="0"/>
              <a:t>: http</a:t>
            </a:r>
            <a:r>
              <a:rPr lang="en-GB" sz="2400" dirty="0"/>
              <a:t>://www.astrobiology2015.moonfruit.com/</a:t>
            </a:r>
          </a:p>
        </p:txBody>
      </p:sp>
      <p:sp>
        <p:nvSpPr>
          <p:cNvPr id="4" name="AutoShape 2" descr="Image result for glasgow science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53" y="439896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81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8" y="6540720"/>
            <a:ext cx="906511" cy="317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4" y="1152280"/>
            <a:ext cx="2976127" cy="2031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94" y="3265419"/>
            <a:ext cx="3174776" cy="31548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814" y="3439785"/>
            <a:ext cx="4280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The most controversial piece of Mars?</a:t>
            </a:r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6" y="4178300"/>
            <a:ext cx="3454104" cy="2362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6340" y="1116406"/>
            <a:ext cx="59137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</a:t>
            </a:r>
            <a:r>
              <a:rPr lang="en-GB" sz="1600" dirty="0" smtClean="0"/>
              <a:t>Discovered in Alan Hills, Antarctica, 1984 weighing 1.93 kg</a:t>
            </a:r>
          </a:p>
          <a:p>
            <a:endParaRPr lang="en-GB" sz="1600" dirty="0"/>
          </a:p>
          <a:p>
            <a:r>
              <a:rPr lang="en-GB" sz="1600" dirty="0" smtClean="0"/>
              <a:t>    Dated at </a:t>
            </a:r>
            <a:r>
              <a:rPr lang="en-GB" sz="1600" dirty="0"/>
              <a:t>4.091 ± 0.030 billion </a:t>
            </a:r>
            <a:r>
              <a:rPr lang="en-GB" sz="1600" dirty="0" smtClean="0"/>
              <a:t>years</a:t>
            </a:r>
            <a:endParaRPr lang="en-GB" sz="1600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 smtClean="0"/>
              <a:t>    Misclassified </a:t>
            </a:r>
            <a:r>
              <a:rPr lang="en-GB" sz="1600" dirty="0"/>
              <a:t>as a diogenite until 1994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r>
              <a:rPr lang="en-GB" sz="1600" dirty="0" smtClean="0"/>
              <a:t>    McKay </a:t>
            </a:r>
            <a:r>
              <a:rPr lang="en-GB" sz="1600" i="1" dirty="0" smtClean="0"/>
              <a:t>et al</a:t>
            </a:r>
            <a:r>
              <a:rPr lang="en-GB" sz="1600" dirty="0" smtClean="0"/>
              <a:t>. 1996 proposed fossil bacteria in the carbonates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rame 5"/>
          <p:cNvSpPr/>
          <p:nvPr/>
        </p:nvSpPr>
        <p:spPr>
          <a:xfrm>
            <a:off x="5544273" y="3090441"/>
            <a:ext cx="3449997" cy="3450278"/>
          </a:xfrm>
          <a:prstGeom prst="frame">
            <a:avLst>
              <a:gd name="adj1" fmla="val 4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461814" y="4038600"/>
            <a:ext cx="3557615" cy="2502118"/>
          </a:xfrm>
          <a:prstGeom prst="frame">
            <a:avLst>
              <a:gd name="adj1" fmla="val 58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61814" y="1116406"/>
            <a:ext cx="3081243" cy="2103071"/>
          </a:xfrm>
          <a:prstGeom prst="frame">
            <a:avLst>
              <a:gd name="adj1" fmla="val 4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7894" y="3281165"/>
            <a:ext cx="14478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/>
              <a:t>ALH 84001 173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623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08" y="6562846"/>
            <a:ext cx="843291" cy="295153"/>
          </a:xfrm>
          <a:prstGeom prst="rect">
            <a:avLst/>
          </a:prstGeom>
        </p:spPr>
      </p:pic>
      <p:pic>
        <p:nvPicPr>
          <p:cNvPr id="3" name="Picture 2" descr="C:\Users\Samsung4\Desktop\ALH\alh 84001\PlainImages\alh5group17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81194"/>
            <a:ext cx="65151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6900" y="2133600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Intensive multiple </a:t>
            </a:r>
          </a:p>
          <a:p>
            <a:pPr algn="ctr"/>
            <a:r>
              <a:rPr lang="en-GB" sz="2000" dirty="0" smtClean="0"/>
              <a:t>shock </a:t>
            </a:r>
          </a:p>
          <a:p>
            <a:pPr algn="ctr"/>
            <a:r>
              <a:rPr lang="en-GB" sz="2000" dirty="0" smtClean="0"/>
              <a:t>deformation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74338" y="3824357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Fluid and glass </a:t>
            </a:r>
          </a:p>
          <a:p>
            <a:pPr algn="ctr"/>
            <a:r>
              <a:rPr lang="en-GB" sz="2000" dirty="0" smtClean="0"/>
              <a:t>ingress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4933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10" y="1427611"/>
            <a:ext cx="5590885" cy="3313116"/>
          </a:xfrm>
          <a:prstGeom prst="rect">
            <a:avLst/>
          </a:prstGeom>
        </p:spPr>
      </p:pic>
      <p:pic>
        <p:nvPicPr>
          <p:cNvPr id="1026" name="Picture 13" descr="C:\Users\2112518M\Desktop\ALH 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67" y="1458297"/>
            <a:ext cx="5100235" cy="472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36" y="6551272"/>
            <a:ext cx="876363" cy="30672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02430" y="1427611"/>
            <a:ext cx="5117672" cy="4749800"/>
          </a:xfrm>
          <a:prstGeom prst="frame">
            <a:avLst>
              <a:gd name="adj1" fmla="val 2592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99FF"/>
              </a:solidFill>
            </a:endParaRPr>
          </a:p>
        </p:txBody>
      </p:sp>
      <p:cxnSp>
        <p:nvCxnSpPr>
          <p:cNvPr id="6" name="Straight Connector 5"/>
          <p:cNvCxnSpPr>
            <a:endCxn id="4" idx="3"/>
          </p:cNvCxnSpPr>
          <p:nvPr/>
        </p:nvCxnSpPr>
        <p:spPr>
          <a:xfrm flipH="1">
            <a:off x="5420102" y="3269113"/>
            <a:ext cx="400480" cy="53339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20102" y="5017551"/>
            <a:ext cx="4533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Clusters of pore space from remnant </a:t>
            </a:r>
          </a:p>
          <a:p>
            <a:r>
              <a:rPr lang="en-GB" sz="1600" dirty="0"/>
              <a:t>g</a:t>
            </a:r>
            <a:r>
              <a:rPr lang="en-GB" sz="1600" dirty="0" smtClean="0"/>
              <a:t>rains </a:t>
            </a:r>
            <a:r>
              <a:rPr lang="en-GB" sz="1600" dirty="0"/>
              <a:t>n</a:t>
            </a:r>
            <a:r>
              <a:rPr lang="en-GB" sz="1600" dirty="0" smtClean="0"/>
              <a:t>ow filled with feldspathic glass </a:t>
            </a:r>
          </a:p>
          <a:p>
            <a:r>
              <a:rPr lang="en-GB" sz="1600" dirty="0" smtClean="0"/>
              <a:t>and carbonate surrounded by </a:t>
            </a:r>
          </a:p>
          <a:p>
            <a:r>
              <a:rPr lang="en-GB" sz="1600" dirty="0" smtClean="0"/>
              <a:t>orthopyroxene grains</a:t>
            </a:r>
            <a:endParaRPr lang="en-GB" sz="16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36" y="6551272"/>
            <a:ext cx="876363" cy="3067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420102" y="3269113"/>
            <a:ext cx="400480" cy="533398"/>
          </a:xfrm>
          <a:prstGeom prst="line">
            <a:avLst/>
          </a:prstGeom>
          <a:ln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17630" y="1220345"/>
            <a:ext cx="6849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Overview of carbonate formation possibilities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18533" y="2068514"/>
            <a:ext cx="8448147" cy="42473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1.)    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Biological</a:t>
            </a:r>
            <a:r>
              <a:rPr lang="en-GB" sz="1600" dirty="0" smtClean="0"/>
              <a:t> with associated fossil or shell evidence</a:t>
            </a:r>
          </a:p>
          <a:p>
            <a:r>
              <a:rPr lang="en-GB" sz="1600" i="1" dirty="0"/>
              <a:t> </a:t>
            </a:r>
            <a:r>
              <a:rPr lang="en-GB" sz="1600" i="1" dirty="0" smtClean="0"/>
              <a:t>          </a:t>
            </a:r>
            <a:r>
              <a:rPr lang="en-GB" sz="1600" i="1" dirty="0" smtClean="0">
                <a:solidFill>
                  <a:srgbClr val="C00000"/>
                </a:solidFill>
              </a:rPr>
              <a:t>unrelated to glass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2000" dirty="0" smtClean="0"/>
              <a:t>2.)     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</a:rPr>
              <a:t>Cementation</a:t>
            </a:r>
            <a:r>
              <a:rPr lang="en-GB" sz="1600" dirty="0" smtClean="0"/>
              <a:t> and occlusion in pores from low temperature allochthonous fluids 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</a:t>
            </a:r>
            <a:r>
              <a:rPr lang="en-GB" sz="1600" i="1" dirty="0" smtClean="0"/>
              <a:t> </a:t>
            </a:r>
            <a:r>
              <a:rPr lang="en-GB" sz="1600" i="1" dirty="0" smtClean="0">
                <a:solidFill>
                  <a:srgbClr val="C00000"/>
                </a:solidFill>
              </a:rPr>
              <a:t>unrelated to </a:t>
            </a:r>
            <a:r>
              <a:rPr lang="en-GB" sz="1600" i="1" dirty="0">
                <a:solidFill>
                  <a:srgbClr val="C00000"/>
                </a:solidFill>
              </a:rPr>
              <a:t>glass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2000" dirty="0" smtClean="0"/>
              <a:t>3.)     </a:t>
            </a:r>
            <a:r>
              <a:rPr lang="en-GB" sz="2000" b="1" dirty="0" smtClean="0">
                <a:solidFill>
                  <a:srgbClr val="FF0000"/>
                </a:solidFill>
              </a:rPr>
              <a:t>Solidification</a:t>
            </a:r>
            <a:r>
              <a:rPr lang="en-GB" sz="1600" dirty="0" smtClean="0"/>
              <a:t> contemporaneous with impact melt glass at </a:t>
            </a:r>
            <a:r>
              <a:rPr lang="en-GB" sz="1600" b="1" dirty="0" smtClean="0"/>
              <a:t>high temperature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         </a:t>
            </a:r>
            <a:r>
              <a:rPr lang="en-GB" sz="1600" i="1" dirty="0" smtClean="0">
                <a:solidFill>
                  <a:srgbClr val="C00000"/>
                </a:solidFill>
              </a:rPr>
              <a:t>non-biological and unconducive to life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4.)       </a:t>
            </a:r>
            <a:r>
              <a:rPr lang="en-GB" sz="2000" b="1" dirty="0" smtClean="0">
                <a:solidFill>
                  <a:srgbClr val="FF9900"/>
                </a:solidFill>
              </a:rPr>
              <a:t>Replacement</a:t>
            </a:r>
            <a:r>
              <a:rPr lang="en-GB" sz="1600" b="1" dirty="0" smtClean="0"/>
              <a:t> of glass at low temperatures (~150°C)</a:t>
            </a:r>
          </a:p>
          <a:p>
            <a:r>
              <a:rPr lang="en-GB" sz="1600" b="1" dirty="0"/>
              <a:t> </a:t>
            </a:r>
            <a:r>
              <a:rPr lang="en-GB" sz="1600" b="1" dirty="0" smtClean="0"/>
              <a:t>          </a:t>
            </a:r>
            <a:r>
              <a:rPr lang="en-GB" sz="1600" i="1" dirty="0" smtClean="0">
                <a:solidFill>
                  <a:srgbClr val="C00000"/>
                </a:solidFill>
              </a:rPr>
              <a:t>non-biological but potentially conducive </a:t>
            </a:r>
            <a:r>
              <a:rPr lang="en-GB" sz="1600" i="1" dirty="0">
                <a:solidFill>
                  <a:srgbClr val="C00000"/>
                </a:solidFill>
              </a:rPr>
              <a:t>to </a:t>
            </a:r>
            <a:r>
              <a:rPr lang="en-GB" sz="1600" i="1" dirty="0" smtClean="0">
                <a:solidFill>
                  <a:srgbClr val="C00000"/>
                </a:solidFill>
              </a:rPr>
              <a:t>life</a:t>
            </a:r>
            <a:endParaRPr lang="en-GB" sz="1600" i="1" dirty="0">
              <a:solidFill>
                <a:srgbClr val="C00000"/>
              </a:solidFill>
            </a:endParaRPr>
          </a:p>
          <a:p>
            <a:endParaRPr lang="en-GB" sz="1600" b="1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87561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Samsung4\Desktop\ff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" y="1426578"/>
            <a:ext cx="2823210" cy="239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36" y="6551272"/>
            <a:ext cx="876363" cy="306728"/>
          </a:xfrm>
          <a:prstGeom prst="rect">
            <a:avLst/>
          </a:prstGeom>
        </p:spPr>
      </p:pic>
      <p:pic>
        <p:nvPicPr>
          <p:cNvPr id="2052" name="Picture 4" descr="C:\Users\Samsung4\Desktop\fib s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86" y="1319793"/>
            <a:ext cx="4144914" cy="50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4\Desktop\f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5" y="3770852"/>
            <a:ext cx="2978519" cy="25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alf Frame 4"/>
          <p:cNvSpPr/>
          <p:nvPr/>
        </p:nvSpPr>
        <p:spPr>
          <a:xfrm rot="10800000">
            <a:off x="404967" y="1319793"/>
            <a:ext cx="2978521" cy="2550504"/>
          </a:xfrm>
          <a:prstGeom prst="halfFrame">
            <a:avLst>
              <a:gd name="adj1" fmla="val 3285"/>
              <a:gd name="adj2" fmla="val 2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665873" y="3606587"/>
            <a:ext cx="2449039" cy="2978519"/>
          </a:xfrm>
          <a:prstGeom prst="halfFrame">
            <a:avLst>
              <a:gd name="adj1" fmla="val 3256"/>
              <a:gd name="adj2" fmla="val 3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04967" y="1319793"/>
            <a:ext cx="7123433" cy="5000573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8400" y="2057240"/>
            <a:ext cx="17363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Oscar Wilde </a:t>
            </a:r>
          </a:p>
          <a:p>
            <a:pPr algn="ctr"/>
            <a:r>
              <a:rPr lang="en-GB" dirty="0" smtClean="0"/>
              <a:t>on geology:</a:t>
            </a:r>
          </a:p>
          <a:p>
            <a:pPr algn="ctr"/>
            <a:endParaRPr lang="en-GB" dirty="0" smtClean="0"/>
          </a:p>
          <a:p>
            <a:pPr algn="ctr"/>
            <a:r>
              <a:rPr lang="en-GB" sz="1200" i="1" dirty="0" smtClean="0"/>
              <a:t>If you’re going </a:t>
            </a:r>
          </a:p>
          <a:p>
            <a:pPr algn="ctr"/>
            <a:r>
              <a:rPr lang="en-GB" sz="1200" i="1" dirty="0" smtClean="0"/>
              <a:t>to FIB, </a:t>
            </a:r>
          </a:p>
          <a:p>
            <a:pPr algn="ctr"/>
            <a:r>
              <a:rPr lang="en-GB" sz="1200" i="1" dirty="0"/>
              <a:t>b</a:t>
            </a:r>
            <a:r>
              <a:rPr lang="en-GB" sz="1200" i="1" dirty="0" smtClean="0"/>
              <a:t>etter to make it </a:t>
            </a:r>
          </a:p>
          <a:p>
            <a:pPr algn="ctr"/>
            <a:r>
              <a:rPr lang="en-GB" sz="1200" i="1" dirty="0" smtClean="0"/>
              <a:t>provocatively </a:t>
            </a:r>
          </a:p>
          <a:p>
            <a:pPr algn="ctr"/>
            <a:r>
              <a:rPr lang="en-GB" sz="1200" i="1" dirty="0" smtClean="0"/>
              <a:t>interesting and varied, </a:t>
            </a:r>
          </a:p>
          <a:p>
            <a:pPr algn="ctr"/>
            <a:r>
              <a:rPr lang="en-GB" sz="1200" i="1" dirty="0" smtClean="0"/>
              <a:t>with the potential </a:t>
            </a:r>
          </a:p>
          <a:p>
            <a:pPr algn="ctr"/>
            <a:r>
              <a:rPr lang="en-GB" sz="1200" i="1" dirty="0" smtClean="0"/>
              <a:t>to incite at least </a:t>
            </a:r>
          </a:p>
          <a:p>
            <a:pPr algn="ctr"/>
            <a:r>
              <a:rPr lang="en-GB" sz="1200" i="1" dirty="0" smtClean="0"/>
              <a:t>a little scandal</a:t>
            </a:r>
            <a:endParaRPr lang="en-GB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5942" y="5124091"/>
            <a:ext cx="16706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FIB:</a:t>
            </a:r>
          </a:p>
          <a:p>
            <a:r>
              <a:rPr lang="en-GB" sz="1300" dirty="0" smtClean="0"/>
              <a:t>Focussed Ion Beam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775936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3074" name="Picture 2" descr="C:\Users\Samsung4\Desktop\fi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6" y="1309977"/>
            <a:ext cx="4823183" cy="35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4\Desktop\f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0" y="1309977"/>
            <a:ext cx="3646400" cy="23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4\Desktop\f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2" y="3695199"/>
            <a:ext cx="3656226" cy="26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sung4\Desktop\ALH\ALH FIBTEM\aALH BTOA 008 diff lower carb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18" y="4829576"/>
            <a:ext cx="1575075" cy="11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4551" y="6010881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Carbonate</a:t>
            </a:r>
            <a:endParaRPr lang="en-GB" sz="1200" dirty="0"/>
          </a:p>
        </p:txBody>
      </p:sp>
      <p:pic>
        <p:nvPicPr>
          <p:cNvPr id="2053" name="Picture 5" descr="C:\Users\Samsung4\Desktop\ALH\ALH FIBTEM\ALH BTOC 006 DIFF GLASS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99" y="4846681"/>
            <a:ext cx="1557212" cy="11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9878" y="601459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Glass</a:t>
            </a:r>
            <a:endParaRPr lang="en-GB" sz="1200" dirty="0"/>
          </a:p>
        </p:txBody>
      </p:sp>
      <p:pic>
        <p:nvPicPr>
          <p:cNvPr id="2054" name="Picture 6" descr="C:\Users\Samsung4\Desktop\ALH\ALH FIBTEM\ALH BTOC BRAG DIFF OPX004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86" y="4842972"/>
            <a:ext cx="1557214" cy="11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1707" y="6010882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Orthopyroxene</a:t>
            </a:r>
            <a:endParaRPr lang="en-GB" sz="1200" dirty="0"/>
          </a:p>
        </p:txBody>
      </p:sp>
      <p:sp>
        <p:nvSpPr>
          <p:cNvPr id="8" name="Frame 7"/>
          <p:cNvSpPr/>
          <p:nvPr/>
        </p:nvSpPr>
        <p:spPr>
          <a:xfrm>
            <a:off x="4056989" y="4829576"/>
            <a:ext cx="4823181" cy="1525308"/>
          </a:xfrm>
          <a:prstGeom prst="frame">
            <a:avLst>
              <a:gd name="adj1" fmla="val 3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309" y="6553200"/>
            <a:ext cx="841691" cy="29459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410588" y="3672900"/>
            <a:ext cx="3646401" cy="2700813"/>
          </a:xfrm>
          <a:prstGeom prst="frame">
            <a:avLst>
              <a:gd name="adj1" fmla="val 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410589" y="1309977"/>
            <a:ext cx="3646401" cy="2441117"/>
          </a:xfrm>
          <a:prstGeom prst="halfFrame">
            <a:avLst>
              <a:gd name="adj1" fmla="val 2638"/>
              <a:gd name="adj2" fmla="val 2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2127842" y="-407274"/>
            <a:ext cx="5044906" cy="8479409"/>
          </a:xfrm>
          <a:prstGeom prst="halfFrame">
            <a:avLst>
              <a:gd name="adj1" fmla="val 808"/>
              <a:gd name="adj2" fmla="val 11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56991" y="1627477"/>
            <a:ext cx="9825" cy="3506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alf Frame 14"/>
          <p:cNvSpPr/>
          <p:nvPr/>
        </p:nvSpPr>
        <p:spPr>
          <a:xfrm>
            <a:off x="4056990" y="1309977"/>
            <a:ext cx="4654084" cy="5025583"/>
          </a:xfrm>
          <a:prstGeom prst="halfFrame">
            <a:avLst>
              <a:gd name="adj1" fmla="val 505"/>
              <a:gd name="adj2" fmla="val 1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2178" y="4482576"/>
            <a:ext cx="609462" cy="246221"/>
          </a:xfrm>
          <a:prstGeom prst="rect">
            <a:avLst/>
          </a:prstGeom>
          <a:solidFill>
            <a:srgbClr val="B7AA9E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/>
              <a:t>200 nm</a:t>
            </a:r>
            <a:endParaRPr lang="en-GB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60399" y="937828"/>
            <a:ext cx="785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Transmission Electron Microscope (TEM) imaging and Bragg diffraction identification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367" y="6459971"/>
            <a:ext cx="81105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/>
              <a:t>Interpretation: </a:t>
            </a:r>
            <a:r>
              <a:rPr lang="en-GB" sz="1500" dirty="0" smtClean="0"/>
              <a:t>Carbonates cross cuts and replaces glass via lines of pre-existing weakness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6001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6" y="6553201"/>
            <a:ext cx="870854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42" y="1173770"/>
            <a:ext cx="3308628" cy="2597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25" y="2601083"/>
            <a:ext cx="348504" cy="111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771044"/>
            <a:ext cx="3310006" cy="2532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67" y="5265766"/>
            <a:ext cx="401008" cy="94638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727878" y="3771043"/>
            <a:ext cx="3310006" cy="2532155"/>
          </a:xfrm>
          <a:prstGeom prst="frame">
            <a:avLst>
              <a:gd name="adj1" fmla="val 2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740400" y="1173770"/>
            <a:ext cx="3304170" cy="2597273"/>
          </a:xfrm>
          <a:prstGeom prst="frame">
            <a:avLst>
              <a:gd name="adj1" fmla="val 2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 descr="C:\Users\Samsung4\Desktop\ALH\ALH CARB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5" y="1173770"/>
            <a:ext cx="5402263" cy="43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965" y="5772834"/>
            <a:ext cx="558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 smtClean="0"/>
              <a:t>Scanning Electron Microscope (SEM) X-ray mapping</a:t>
            </a:r>
          </a:p>
          <a:p>
            <a:pPr algn="ctr"/>
            <a:r>
              <a:rPr lang="en-GB" sz="1800" dirty="0" smtClean="0"/>
              <a:t>highlight </a:t>
            </a:r>
            <a:r>
              <a:rPr lang="en-GB" sz="1800" b="1" dirty="0" smtClean="0"/>
              <a:t>Ca-Mg-Fe carbonate zonation 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52490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amsung4\Desktop\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89" y="4088768"/>
            <a:ext cx="3080016" cy="22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ukspace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3707" y="0"/>
            <a:ext cx="1596943" cy="733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6" y="6553201"/>
            <a:ext cx="870854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400" y="733425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Cause of carbonate zonation?</a:t>
            </a:r>
            <a:endParaRPr lang="en-GB" sz="2000" b="1" dirty="0"/>
          </a:p>
        </p:txBody>
      </p:sp>
      <p:pic>
        <p:nvPicPr>
          <p:cNvPr id="10" name="Picture 2" descr="C:\Users\Samsung4\Desktop\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330325"/>
            <a:ext cx="3150772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4\Desktop\5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2" y="1330325"/>
            <a:ext cx="3411994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ame 10"/>
          <p:cNvSpPr/>
          <p:nvPr/>
        </p:nvSpPr>
        <p:spPr>
          <a:xfrm>
            <a:off x="1155700" y="1310480"/>
            <a:ext cx="6562766" cy="2327275"/>
          </a:xfrm>
          <a:prstGeom prst="frame">
            <a:avLst>
              <a:gd name="adj1" fmla="val 1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344" y="3780592"/>
            <a:ext cx="7083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Depleting water to rock ratio (W:R)      or         Drop in system pressure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9794" y="6367047"/>
            <a:ext cx="3251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Causes cation density to increase</a:t>
            </a:r>
            <a:endParaRPr lang="en-GB" sz="1600" dirty="0"/>
          </a:p>
        </p:txBody>
      </p:sp>
      <p:pic>
        <p:nvPicPr>
          <p:cNvPr id="3077" name="Picture 5" descr="C:\Users\Samsung4\Desktop\r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181" y="4216400"/>
            <a:ext cx="2612107" cy="237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79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5E6D34"/>
      </a:dk2>
      <a:lt2>
        <a:srgbClr val="808080"/>
      </a:lt2>
      <a:accent1>
        <a:srgbClr val="5E6D34"/>
      </a:accent1>
      <a:accent2>
        <a:srgbClr val="63A770"/>
      </a:accent2>
      <a:accent3>
        <a:srgbClr val="FFFFFF"/>
      </a:accent3>
      <a:accent4>
        <a:srgbClr val="000000"/>
      </a:accent4>
      <a:accent5>
        <a:srgbClr val="B6BAAE"/>
      </a:accent5>
      <a:accent6>
        <a:srgbClr val="599765"/>
      </a:accent6>
      <a:hlink>
        <a:srgbClr val="B3D1BD"/>
      </a:hlink>
      <a:folHlink>
        <a:srgbClr val="DCE8E4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9560</TotalTime>
  <Words>495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Samsung4</cp:lastModifiedBy>
  <cp:revision>789</cp:revision>
  <dcterms:created xsi:type="dcterms:W3CDTF">2008-01-24T12:00:10Z</dcterms:created>
  <dcterms:modified xsi:type="dcterms:W3CDTF">2014-10-26T21:00:16Z</dcterms:modified>
</cp:coreProperties>
</file>