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1" r:id="rId6"/>
    <p:sldId id="260" r:id="rId7"/>
    <p:sldId id="268" r:id="rId8"/>
    <p:sldId id="262" r:id="rId9"/>
    <p:sldId id="264" r:id="rId10"/>
    <p:sldId id="265" r:id="rId11"/>
    <p:sldId id="266" r:id="rId12"/>
    <p:sldId id="267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00" autoAdjust="0"/>
  </p:normalViewPr>
  <p:slideViewPr>
    <p:cSldViewPr snapToGrid="0">
      <p:cViewPr varScale="1">
        <p:scale>
          <a:sx n="51" d="100"/>
          <a:sy n="51" d="100"/>
        </p:scale>
        <p:origin x="-1243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417B5-D360-4A5D-B5E0-14F8458462D0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B9E71-FBBB-4B3C-8C8F-A150F7311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6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6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16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0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6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66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2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2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5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4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0BC8F-32E1-4B91-BFD9-E3F605C6EB6B}" type="datetimeFigureOut">
              <a:rPr lang="en-GB" smtClean="0"/>
              <a:t>29/10/2014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099FA-DAEC-4594-A006-FEBA71385A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18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png"/><Relationship Id="rId7" Type="http://schemas.openxmlformats.org/officeDocument/2006/relationships/image" Target="../media/image10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png"/><Relationship Id="rId9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TextBox 4"/>
          <p:cNvSpPr txBox="1"/>
          <p:nvPr/>
        </p:nvSpPr>
        <p:spPr>
          <a:xfrm>
            <a:off x="1333500" y="2057400"/>
            <a:ext cx="6553200" cy="2677656"/>
          </a:xfrm>
          <a:prstGeom prst="rect">
            <a:avLst/>
          </a:prstGeom>
          <a:solidFill>
            <a:schemeClr val="tx1">
              <a:alpha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itchFamily="34" charset="0"/>
              </a:rPr>
              <a:t>D/H AND WATER SOURCES IN TISSINT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Arial Rounded MT Bold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L. J.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</a:rPr>
              <a:t>Hallis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, G. R.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Huss,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K.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</a:rPr>
              <a:t>Nagashima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G. J.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Taylor,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Arial Rounded MT Bold" pitchFamily="34" charset="0"/>
              </a:rPr>
              <a:t>Stöffler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,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C. L.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Smith, </a:t>
            </a:r>
            <a:r>
              <a:rPr lang="en-US" sz="2400" dirty="0">
                <a:solidFill>
                  <a:schemeClr val="bg1"/>
                </a:solidFill>
                <a:latin typeface="Arial Rounded MT Bold" pitchFamily="34" charset="0"/>
              </a:rPr>
              <a:t>M. R. </a:t>
            </a:r>
            <a:r>
              <a:rPr lang="en-US" sz="2400" dirty="0" smtClean="0">
                <a:solidFill>
                  <a:schemeClr val="bg1"/>
                </a:solidFill>
                <a:latin typeface="Arial Rounded MT Bold" pitchFamily="34" charset="0"/>
              </a:rPr>
              <a:t>Lee</a:t>
            </a:r>
          </a:p>
        </p:txBody>
      </p:sp>
      <p:pic>
        <p:nvPicPr>
          <p:cNvPr id="6" name="Picture 2" descr="University of Glasgow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5867400"/>
            <a:ext cx="25892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1926"/>
            <a:ext cx="1212557" cy="1481137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8985"/>
            <a:ext cx="1447018" cy="144701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Rounded MT Bold" pitchFamily="34" charset="0"/>
              </a:rPr>
              <a:t>Tissint</a:t>
            </a:r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 Shock Pressure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5" y="1166952"/>
            <a:ext cx="7415229" cy="56005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4385" y="1166952"/>
            <a:ext cx="7415229" cy="560056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32013" y="1043919"/>
            <a:ext cx="8720918" cy="4442242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Dislocation densities = 3.21x10</a:t>
            </a:r>
            <a:r>
              <a:rPr lang="en-US" b="1" baseline="30000" dirty="0" smtClean="0">
                <a:solidFill>
                  <a:schemeClr val="bg1"/>
                </a:solidFill>
              </a:rPr>
              <a:t>13 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r>
              <a:rPr lang="en-US" b="1" baseline="30000" dirty="0" smtClean="0">
                <a:solidFill>
                  <a:schemeClr val="bg1"/>
                </a:solidFill>
              </a:rPr>
              <a:t>-2 </a:t>
            </a:r>
            <a:r>
              <a:rPr lang="en-US" b="1" dirty="0" smtClean="0">
                <a:solidFill>
                  <a:schemeClr val="bg1"/>
                </a:solidFill>
              </a:rPr>
              <a:t>for FIB 1 and 3.64x10</a:t>
            </a:r>
            <a:r>
              <a:rPr lang="en-US" b="1" baseline="30000" dirty="0" smtClean="0">
                <a:solidFill>
                  <a:schemeClr val="bg1"/>
                </a:solidFill>
              </a:rPr>
              <a:t>13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b="1" baseline="30000" dirty="0">
                <a:solidFill>
                  <a:schemeClr val="bg1"/>
                </a:solidFill>
              </a:rPr>
              <a:t>-2 </a:t>
            </a:r>
            <a:r>
              <a:rPr lang="en-US" b="1" dirty="0" smtClean="0">
                <a:solidFill>
                  <a:schemeClr val="bg1"/>
                </a:solidFill>
              </a:rPr>
              <a:t>for FIB 2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Slightly lower than that reported for the </a:t>
            </a:r>
            <a:r>
              <a:rPr lang="en-US" b="1" dirty="0" err="1">
                <a:solidFill>
                  <a:schemeClr val="bg1"/>
                </a:solidFill>
              </a:rPr>
              <a:t>Tenham</a:t>
            </a:r>
            <a:r>
              <a:rPr lang="en-US" b="1" dirty="0">
                <a:solidFill>
                  <a:schemeClr val="bg1"/>
                </a:solidFill>
              </a:rPr>
              <a:t> L6 </a:t>
            </a:r>
            <a:r>
              <a:rPr lang="en-US" b="1" dirty="0" err="1">
                <a:solidFill>
                  <a:schemeClr val="bg1"/>
                </a:solidFill>
              </a:rPr>
              <a:t>chondrite</a:t>
            </a:r>
            <a:r>
              <a:rPr lang="en-US" b="1" dirty="0">
                <a:solidFill>
                  <a:schemeClr val="bg1"/>
                </a:solidFill>
              </a:rPr>
              <a:t> (2×10</a:t>
            </a:r>
            <a:r>
              <a:rPr lang="en-US" b="1" baseline="30000" dirty="0">
                <a:solidFill>
                  <a:schemeClr val="bg1"/>
                </a:solidFill>
              </a:rPr>
              <a:t>14</a:t>
            </a:r>
            <a:r>
              <a:rPr lang="en-US" b="1" dirty="0">
                <a:solidFill>
                  <a:schemeClr val="bg1"/>
                </a:solidFill>
              </a:rPr>
              <a:t> m</a:t>
            </a:r>
            <a:r>
              <a:rPr lang="en-US" b="1" baseline="30000" dirty="0">
                <a:solidFill>
                  <a:schemeClr val="bg1"/>
                </a:solidFill>
              </a:rPr>
              <a:t>-2</a:t>
            </a:r>
            <a:r>
              <a:rPr lang="en-US" b="1" dirty="0">
                <a:solidFill>
                  <a:schemeClr val="bg1"/>
                </a:solidFill>
              </a:rPr>
              <a:t>), which is reported to show evidence for heterogeneous shock pressures between 25 and 45 </a:t>
            </a:r>
            <a:r>
              <a:rPr lang="en-US" b="1" dirty="0" err="1">
                <a:solidFill>
                  <a:schemeClr val="bg1"/>
                </a:solidFill>
              </a:rPr>
              <a:t>GPa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Langenhorst</a:t>
            </a:r>
            <a:r>
              <a:rPr lang="en-US" b="1" dirty="0">
                <a:solidFill>
                  <a:schemeClr val="bg1"/>
                </a:solidFill>
              </a:rPr>
              <a:t> et al., 1995). </a:t>
            </a:r>
            <a:endParaRPr lang="en-US" b="1" dirty="0" smtClean="0">
              <a:solidFill>
                <a:schemeClr val="bg1"/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Other observed shock features in </a:t>
            </a:r>
            <a:r>
              <a:rPr lang="en-US" b="1" dirty="0" err="1" smtClean="0">
                <a:solidFill>
                  <a:schemeClr val="bg1"/>
                </a:solidFill>
              </a:rPr>
              <a:t>Tissint</a:t>
            </a:r>
            <a:r>
              <a:rPr lang="en-US" b="1" dirty="0" smtClean="0">
                <a:solidFill>
                  <a:schemeClr val="bg1"/>
                </a:solidFill>
              </a:rPr>
              <a:t> include: 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Very </a:t>
            </a:r>
            <a:r>
              <a:rPr lang="en-US" b="1" dirty="0">
                <a:solidFill>
                  <a:schemeClr val="bg1"/>
                </a:solidFill>
              </a:rPr>
              <a:t>strong </a:t>
            </a:r>
            <a:r>
              <a:rPr lang="en-US" b="1" dirty="0" err="1" smtClean="0">
                <a:solidFill>
                  <a:schemeClr val="bg1"/>
                </a:solidFill>
              </a:rPr>
              <a:t>mosaicism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and </a:t>
            </a:r>
            <a:r>
              <a:rPr lang="en-US" b="1" dirty="0">
                <a:solidFill>
                  <a:schemeClr val="bg1"/>
                </a:solidFill>
              </a:rPr>
              <a:t>planar </a:t>
            </a:r>
            <a:r>
              <a:rPr lang="en-US" b="1" dirty="0" smtClean="0">
                <a:solidFill>
                  <a:schemeClr val="bg1"/>
                </a:solidFill>
              </a:rPr>
              <a:t>fractures in olivine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bg1"/>
                </a:solidFill>
              </a:rPr>
              <a:t>S</a:t>
            </a:r>
            <a:r>
              <a:rPr lang="en-GB" b="1" dirty="0" smtClean="0">
                <a:solidFill>
                  <a:schemeClr val="bg1"/>
                </a:solidFill>
              </a:rPr>
              <a:t>hock </a:t>
            </a:r>
            <a:r>
              <a:rPr lang="en-GB" b="1" dirty="0">
                <a:solidFill>
                  <a:schemeClr val="bg1"/>
                </a:solidFill>
              </a:rPr>
              <a:t>induced </a:t>
            </a:r>
            <a:r>
              <a:rPr lang="en-GB" b="1" dirty="0" err="1">
                <a:solidFill>
                  <a:schemeClr val="bg1"/>
                </a:solidFill>
              </a:rPr>
              <a:t>mosaicism</a:t>
            </a:r>
            <a:r>
              <a:rPr lang="en-GB" b="1" dirty="0">
                <a:solidFill>
                  <a:schemeClr val="bg1"/>
                </a:solidFill>
              </a:rPr>
              <a:t> and mechanical </a:t>
            </a:r>
            <a:r>
              <a:rPr lang="en-GB" b="1" dirty="0" smtClean="0">
                <a:solidFill>
                  <a:schemeClr val="bg1"/>
                </a:solidFill>
              </a:rPr>
              <a:t>twinning in </a:t>
            </a:r>
            <a:r>
              <a:rPr lang="en-GB" b="1" dirty="0" err="1" smtClean="0">
                <a:solidFill>
                  <a:schemeClr val="bg1"/>
                </a:solidFill>
              </a:rPr>
              <a:t>clinopyroxene</a:t>
            </a:r>
            <a:endParaRPr lang="en-GB" b="1" dirty="0">
              <a:solidFill>
                <a:schemeClr val="bg1"/>
              </a:solidFill>
            </a:endParaRP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chemeClr val="bg1"/>
                </a:solidFill>
              </a:rPr>
              <a:t>Maskelynite</a:t>
            </a:r>
            <a:r>
              <a:rPr lang="en-US" b="1" dirty="0">
                <a:solidFill>
                  <a:schemeClr val="bg1"/>
                </a:solidFill>
              </a:rPr>
              <a:t> compositions ranging in An-content from ~ 58 to 66 </a:t>
            </a:r>
            <a:r>
              <a:rPr lang="en-US" b="1" dirty="0" smtClean="0">
                <a:solidFill>
                  <a:schemeClr val="bg1"/>
                </a:solidFill>
              </a:rPr>
              <a:t>%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Localized melt pockets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bg1"/>
                </a:solidFill>
              </a:rPr>
              <a:t>Shock blackening</a:t>
            </a:r>
          </a:p>
          <a:p>
            <a:pPr marL="742950" lvl="1" indent="-28575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Plagioclase glass within or near </a:t>
            </a:r>
            <a:r>
              <a:rPr lang="en-US" b="1" dirty="0" smtClean="0">
                <a:solidFill>
                  <a:schemeClr val="bg1"/>
                </a:solidFill>
              </a:rPr>
              <a:t>to </a:t>
            </a:r>
            <a:r>
              <a:rPr lang="en-US" b="1" dirty="0">
                <a:solidFill>
                  <a:schemeClr val="bg1"/>
                </a:solidFill>
              </a:rPr>
              <a:t>melt regions </a:t>
            </a:r>
            <a:r>
              <a:rPr lang="en-US" b="1" dirty="0" smtClean="0">
                <a:solidFill>
                  <a:schemeClr val="bg1"/>
                </a:solidFill>
              </a:rPr>
              <a:t>exhibiting </a:t>
            </a:r>
            <a:r>
              <a:rPr lang="en-US" b="1" dirty="0">
                <a:solidFill>
                  <a:schemeClr val="bg1"/>
                </a:solidFill>
              </a:rPr>
              <a:t>small vesicles and minor flow </a:t>
            </a:r>
            <a:r>
              <a:rPr lang="en-US" b="1" dirty="0" smtClean="0">
                <a:solidFill>
                  <a:schemeClr val="bg1"/>
                </a:solidFill>
              </a:rPr>
              <a:t>textures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013" y="5445453"/>
            <a:ext cx="8720918" cy="120032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All these factors indicate the bulk of the </a:t>
            </a:r>
            <a:r>
              <a:rPr lang="en-US" b="1" dirty="0" err="1">
                <a:solidFill>
                  <a:schemeClr val="bg1"/>
                </a:solidFill>
              </a:rPr>
              <a:t>Tissint</a:t>
            </a:r>
            <a:r>
              <a:rPr lang="en-US" b="1" dirty="0">
                <a:solidFill>
                  <a:schemeClr val="bg1"/>
                </a:solidFill>
              </a:rPr>
              <a:t> meteorite was affected by an equilibration shock pressure of 35-40 </a:t>
            </a:r>
            <a:r>
              <a:rPr lang="en-US" b="1" dirty="0" err="1">
                <a:solidFill>
                  <a:schemeClr val="bg1"/>
                </a:solidFill>
              </a:rPr>
              <a:t>GPa</a:t>
            </a:r>
            <a:r>
              <a:rPr lang="en-US" b="1" dirty="0">
                <a:solidFill>
                  <a:schemeClr val="bg1"/>
                </a:solidFill>
              </a:rPr>
              <a:t>, with localized regions in which pressure excursions of 45-50 </a:t>
            </a:r>
            <a:r>
              <a:rPr lang="en-US" b="1" dirty="0" err="1">
                <a:solidFill>
                  <a:schemeClr val="bg1"/>
                </a:solidFill>
              </a:rPr>
              <a:t>GPa</a:t>
            </a:r>
            <a:r>
              <a:rPr lang="en-US" b="1" dirty="0">
                <a:solidFill>
                  <a:schemeClr val="bg1"/>
                </a:solidFill>
              </a:rPr>
              <a:t> occurred (these pressures are required for localized melting of olivine and plagioclase</a:t>
            </a:r>
            <a:r>
              <a:rPr lang="en-US" b="1" dirty="0" smtClean="0">
                <a:solidFill>
                  <a:schemeClr val="bg1"/>
                </a:solidFill>
              </a:rPr>
              <a:t>).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2013" y="5445453"/>
            <a:ext cx="8720918" cy="147732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All these factors indicate the bulk of the </a:t>
            </a:r>
            <a:r>
              <a:rPr lang="en-US" b="1" dirty="0" err="1">
                <a:solidFill>
                  <a:schemeClr val="bg1"/>
                </a:solidFill>
              </a:rPr>
              <a:t>Tissint</a:t>
            </a:r>
            <a:r>
              <a:rPr lang="en-US" b="1" dirty="0">
                <a:solidFill>
                  <a:schemeClr val="bg1"/>
                </a:solidFill>
              </a:rPr>
              <a:t> meteorite was affected by an equilibration shock pressure of 35-40 </a:t>
            </a:r>
            <a:r>
              <a:rPr lang="en-US" b="1" dirty="0" err="1">
                <a:solidFill>
                  <a:schemeClr val="bg1"/>
                </a:solidFill>
              </a:rPr>
              <a:t>GPa</a:t>
            </a:r>
            <a:r>
              <a:rPr lang="en-US" b="1" dirty="0">
                <a:solidFill>
                  <a:schemeClr val="bg1"/>
                </a:solidFill>
              </a:rPr>
              <a:t>, with localized regions in which pressure excursions of 45-50 </a:t>
            </a:r>
            <a:r>
              <a:rPr lang="en-US" b="1" dirty="0" err="1">
                <a:solidFill>
                  <a:schemeClr val="bg1"/>
                </a:solidFill>
              </a:rPr>
              <a:t>GPa</a:t>
            </a:r>
            <a:r>
              <a:rPr lang="en-US" b="1" dirty="0">
                <a:solidFill>
                  <a:schemeClr val="bg1"/>
                </a:solidFill>
              </a:rPr>
              <a:t> occurred (these pressures are required for localized melting of olivine and plagioclase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5469" y="749626"/>
            <a:ext cx="7104326" cy="47924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08" y="858811"/>
            <a:ext cx="6664094" cy="45394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Arial Rounded MT Bold" pitchFamily="34" charset="0"/>
              </a:rPr>
              <a:t>Tissint</a:t>
            </a:r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 Shock Pressure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3082" y="1172711"/>
            <a:ext cx="8284190" cy="532453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Olivine and pyroxene in </a:t>
            </a:r>
            <a:r>
              <a:rPr lang="en-US" sz="2000" b="1" dirty="0" err="1" smtClean="0">
                <a:solidFill>
                  <a:schemeClr val="bg1"/>
                </a:solidFill>
              </a:rPr>
              <a:t>Tissint</a:t>
            </a:r>
            <a:r>
              <a:rPr lang="en-US" sz="2000" b="1" dirty="0" smtClean="0">
                <a:solidFill>
                  <a:schemeClr val="bg1"/>
                </a:solidFill>
              </a:rPr>
              <a:t> are water rich, as are olivine-bound melt inclusions, suggesting a water-rich primary melt.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The D/H ratios of water in the above primary phases are low, supporting previous reports that the martian mantle has a D/H ratio similar to Earth.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The water content and D/H ratios of shock melted phases in </a:t>
            </a:r>
            <a:r>
              <a:rPr lang="en-US" sz="2000" b="1" dirty="0" err="1" smtClean="0">
                <a:solidFill>
                  <a:schemeClr val="bg1"/>
                </a:solidFill>
              </a:rPr>
              <a:t>Tissint</a:t>
            </a:r>
            <a:r>
              <a:rPr lang="en-US" sz="2000" b="1" dirty="0" smtClean="0">
                <a:solidFill>
                  <a:schemeClr val="bg1"/>
                </a:solidFill>
              </a:rPr>
              <a:t> are widely variable, but do not correspond to simple dehydration of the water-rich primary phases.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TEM imaging of an area of olivine-bound shock-produced ‘black glass’ indicate it has a crystalline structure, containing spherical inclusions </a:t>
            </a:r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b="1" dirty="0" smtClean="0">
                <a:solidFill>
                  <a:schemeClr val="bg1"/>
                </a:solidFill>
              </a:rPr>
              <a:t>f a separate crystalline phase. </a:t>
            </a:r>
          </a:p>
          <a:p>
            <a:pPr marL="342900" indent="-342900">
              <a:spcAft>
                <a:spcPts val="1800"/>
              </a:spcAft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Dislocation densities in olivine are in line with textural observations suggesting </a:t>
            </a:r>
            <a:r>
              <a:rPr lang="en-US" sz="2000" b="1" dirty="0" err="1" smtClean="0">
                <a:solidFill>
                  <a:schemeClr val="bg1"/>
                </a:solidFill>
              </a:rPr>
              <a:t>Tissint</a:t>
            </a:r>
            <a:r>
              <a:rPr lang="en-US" sz="2000" b="1" dirty="0">
                <a:solidFill>
                  <a:schemeClr val="bg1"/>
                </a:solidFill>
              </a:rPr>
              <a:t> experienced </a:t>
            </a:r>
            <a:r>
              <a:rPr lang="en-US" sz="2000" b="1" dirty="0" smtClean="0">
                <a:solidFill>
                  <a:schemeClr val="bg1"/>
                </a:solidFill>
              </a:rPr>
              <a:t>an equilibration </a:t>
            </a:r>
            <a:r>
              <a:rPr lang="en-US" sz="2000" b="1" dirty="0">
                <a:solidFill>
                  <a:schemeClr val="bg1"/>
                </a:solidFill>
              </a:rPr>
              <a:t>shock pressure of 35-40 </a:t>
            </a:r>
            <a:r>
              <a:rPr lang="en-US" sz="2000" b="1" dirty="0" err="1" smtClean="0">
                <a:solidFill>
                  <a:schemeClr val="bg1"/>
                </a:solidFill>
              </a:rPr>
              <a:t>GPa</a:t>
            </a:r>
            <a:r>
              <a:rPr lang="en-US" sz="2000" b="1" dirty="0">
                <a:solidFill>
                  <a:schemeClr val="bg1"/>
                </a:solidFill>
              </a:rPr>
              <a:t>, with localized regions in which pressure excursions of 45-50 </a:t>
            </a:r>
            <a:r>
              <a:rPr lang="en-US" sz="2000" b="1" dirty="0" err="1">
                <a:solidFill>
                  <a:schemeClr val="bg1"/>
                </a:solidFill>
              </a:rPr>
              <a:t>GPa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occurred.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Conclusions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6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TEM Results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4187" r="3830" b="15641"/>
          <a:stretch/>
        </p:blipFill>
        <p:spPr>
          <a:xfrm>
            <a:off x="4364053" y="930994"/>
            <a:ext cx="4615991" cy="300576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t="5311" r="6907" b="5311"/>
          <a:stretch/>
        </p:blipFill>
        <p:spPr>
          <a:xfrm>
            <a:off x="187888" y="899755"/>
            <a:ext cx="4114800" cy="32004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5" name="Rectangle 14"/>
          <p:cNvSpPr/>
          <p:nvPr/>
        </p:nvSpPr>
        <p:spPr>
          <a:xfrm>
            <a:off x="1333500" y="3002507"/>
            <a:ext cx="795551" cy="73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33501" y="3739487"/>
            <a:ext cx="569227" cy="287002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129052" y="3041399"/>
            <a:ext cx="3251820" cy="95950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759372" y="2265527"/>
            <a:ext cx="795551" cy="7369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0" y="4032139"/>
            <a:ext cx="3436495" cy="25773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>
            <a:off x="4779503" y="3008803"/>
            <a:ext cx="723127" cy="36795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575054" y="2265527"/>
            <a:ext cx="3364071" cy="17353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87888" y="982637"/>
            <a:ext cx="252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Olivine FIB section 1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97289" y="982637"/>
            <a:ext cx="252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Olivine FIB section 2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28" y="4000902"/>
            <a:ext cx="3478144" cy="260860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40" name="TextBox 39"/>
          <p:cNvSpPr txBox="1"/>
          <p:nvPr/>
        </p:nvSpPr>
        <p:spPr>
          <a:xfrm>
            <a:off x="187888" y="4848585"/>
            <a:ext cx="15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Dislocation densities = 3.21x10</a:t>
            </a:r>
            <a:r>
              <a:rPr lang="en-US" b="1" baseline="30000" dirty="0" smtClean="0">
                <a:solidFill>
                  <a:schemeClr val="bg1"/>
                </a:solidFill>
              </a:rPr>
              <a:t>9 </a:t>
            </a:r>
            <a:r>
              <a:rPr lang="en-US" b="1" dirty="0" smtClean="0">
                <a:solidFill>
                  <a:schemeClr val="bg1"/>
                </a:solidFill>
              </a:rPr>
              <a:t>and 3.64x10</a:t>
            </a:r>
            <a:r>
              <a:rPr lang="en-US" b="1" baseline="30000" dirty="0" smtClean="0">
                <a:solidFill>
                  <a:schemeClr val="bg1"/>
                </a:solidFill>
              </a:rPr>
              <a:t>9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endParaRPr lang="en-US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6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33500" y="68759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Shock in </a:t>
            </a:r>
            <a:r>
              <a:rPr lang="en-US" sz="4400" dirty="0" err="1" smtClean="0">
                <a:solidFill>
                  <a:schemeClr val="bg1"/>
                </a:solidFill>
                <a:latin typeface="Arial Rounded MT Bold" pitchFamily="34" charset="0"/>
              </a:rPr>
              <a:t>Tissint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8534400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The shock history of </a:t>
            </a:r>
            <a:r>
              <a:rPr lang="en-US" b="1" dirty="0" err="1">
                <a:solidFill>
                  <a:schemeClr val="bg1"/>
                </a:solidFill>
              </a:rPr>
              <a:t>Tissint</a:t>
            </a:r>
            <a:r>
              <a:rPr lang="en-US" b="1" dirty="0">
                <a:solidFill>
                  <a:schemeClr val="bg1"/>
                </a:solidFill>
              </a:rPr>
              <a:t> has been widely studied, with reports of various shock effects in the primary </a:t>
            </a:r>
            <a:r>
              <a:rPr lang="en-US" b="1" dirty="0" smtClean="0">
                <a:solidFill>
                  <a:schemeClr val="bg1"/>
                </a:solidFill>
              </a:rPr>
              <a:t>igneous </a:t>
            </a:r>
            <a:r>
              <a:rPr lang="en-US" b="1" dirty="0">
                <a:solidFill>
                  <a:schemeClr val="bg1"/>
                </a:solidFill>
              </a:rPr>
              <a:t>minerals, as well as high pressure </a:t>
            </a:r>
            <a:r>
              <a:rPr lang="en-US" b="1" dirty="0" smtClean="0">
                <a:solidFill>
                  <a:schemeClr val="bg1"/>
                </a:solidFill>
              </a:rPr>
              <a:t>polymorphs and </a:t>
            </a:r>
            <a:r>
              <a:rPr lang="en-US" b="1" dirty="0">
                <a:solidFill>
                  <a:schemeClr val="bg1"/>
                </a:solidFill>
              </a:rPr>
              <a:t>shock-induced </a:t>
            </a:r>
            <a:r>
              <a:rPr lang="en-US" b="1" dirty="0" smtClean="0">
                <a:solidFill>
                  <a:schemeClr val="bg1"/>
                </a:solidFill>
              </a:rPr>
              <a:t>melt.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The </a:t>
            </a:r>
            <a:r>
              <a:rPr lang="en-US" b="1" dirty="0">
                <a:solidFill>
                  <a:schemeClr val="bg1"/>
                </a:solidFill>
              </a:rPr>
              <a:t>aim of this study was to measure the hydrogen isotope ratio and water </a:t>
            </a:r>
            <a:r>
              <a:rPr lang="en-US" b="1" dirty="0" smtClean="0">
                <a:solidFill>
                  <a:schemeClr val="bg1"/>
                </a:solidFill>
              </a:rPr>
              <a:t>content </a:t>
            </a:r>
            <a:r>
              <a:rPr lang="en-US" b="1" dirty="0">
                <a:solidFill>
                  <a:schemeClr val="bg1"/>
                </a:solidFill>
              </a:rPr>
              <a:t>of a number of </a:t>
            </a:r>
            <a:r>
              <a:rPr lang="en-US" b="1" dirty="0" err="1">
                <a:solidFill>
                  <a:schemeClr val="bg1"/>
                </a:solidFill>
              </a:rPr>
              <a:t>Tissint</a:t>
            </a:r>
            <a:r>
              <a:rPr lang="en-US" b="1" dirty="0">
                <a:solidFill>
                  <a:schemeClr val="bg1"/>
                </a:solidFill>
              </a:rPr>
              <a:t> phases that have experienced differing apparent shock pressures, in order to determine how hydrogen is affected by shock in martian meteorites. </a:t>
            </a: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open.ac.uk/blogs/meteorite/wp-content/uploads/2012/10/Tissint-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73547"/>
            <a:ext cx="4985321" cy="39077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3505200"/>
            <a:ext cx="4114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As current estimates of the water content of Mars’ interior are based on the water content of martian meteorites, it is vital to know whether impact-related shock can significantly change the amount of water in these samples before they reach Earth.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3200" y="6400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Image credit: Andy </a:t>
            </a:r>
            <a:r>
              <a:rPr lang="en-US" sz="1200" dirty="0" err="1" smtClean="0">
                <a:solidFill>
                  <a:schemeClr val="bg1"/>
                </a:solidFill>
              </a:rPr>
              <a:t>Tindle</a:t>
            </a:r>
            <a:r>
              <a:rPr lang="en-US" sz="1200" dirty="0" smtClean="0">
                <a:solidFill>
                  <a:schemeClr val="bg1"/>
                </a:solidFill>
              </a:rPr>
              <a:t>, The Open University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Target Areas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52" y="4191000"/>
            <a:ext cx="3160599" cy="23704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00" y="4200359"/>
            <a:ext cx="3175612" cy="238170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48" y="1122366"/>
            <a:ext cx="3578852" cy="2687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748124"/>
            <a:ext cx="2490909" cy="187061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14400"/>
            <a:ext cx="2355000" cy="17685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191000" y="1630918"/>
            <a:ext cx="3460698" cy="2740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477000" y="2286000"/>
            <a:ext cx="12192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819400" y="2286000"/>
            <a:ext cx="3657600" cy="4572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328928" y="3280523"/>
            <a:ext cx="2367274" cy="133821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648200" y="6172200"/>
            <a:ext cx="836451" cy="369332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Al</a:t>
            </a:r>
            <a:r>
              <a:rPr lang="en-US" b="1" dirty="0" err="1" smtClean="0">
                <a:solidFill>
                  <a:srgbClr val="FF0066"/>
                </a:solidFill>
              </a:rPr>
              <a:t>Ca</a:t>
            </a:r>
            <a:r>
              <a:rPr lang="en-US" b="1" dirty="0" err="1" smtClean="0">
                <a:solidFill>
                  <a:srgbClr val="0070C0"/>
                </a:solidFill>
              </a:rPr>
              <a:t>Si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72400" y="6130409"/>
            <a:ext cx="950751" cy="369332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Al</a:t>
            </a:r>
            <a:r>
              <a:rPr lang="en-US" b="1" dirty="0" err="1" smtClean="0">
                <a:solidFill>
                  <a:srgbClr val="FF0066"/>
                </a:solidFill>
              </a:rPr>
              <a:t>Ca</a:t>
            </a:r>
            <a:r>
              <a:rPr lang="en-US" b="1" dirty="0" err="1" smtClean="0">
                <a:solidFill>
                  <a:srgbClr val="92D050"/>
                </a:solidFill>
              </a:rPr>
              <a:t>Mg</a:t>
            </a:r>
            <a:endParaRPr lang="en-US" b="1" dirty="0">
              <a:solidFill>
                <a:srgbClr val="92D05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228600" y="914399"/>
            <a:ext cx="2476500" cy="371958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4" name="TextBox 33"/>
          <p:cNvSpPr txBox="1"/>
          <p:nvPr/>
        </p:nvSpPr>
        <p:spPr>
          <a:xfrm>
            <a:off x="2125433" y="3012097"/>
            <a:ext cx="54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OLV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457200" y="2225250"/>
            <a:ext cx="54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OLV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333500" y="1307068"/>
            <a:ext cx="5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CPX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1524000" y="4110777"/>
            <a:ext cx="6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08144" y="389753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76782" y="93773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117690" y="4082202"/>
            <a:ext cx="487294" cy="1846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370289" y="1796534"/>
            <a:ext cx="6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</a:t>
            </a:r>
            <a:endParaRPr lang="en-US" dirty="0"/>
          </a:p>
        </p:txBody>
      </p:sp>
      <p:cxnSp>
        <p:nvCxnSpPr>
          <p:cNvPr id="50" name="Straight Arrow Connector 49"/>
          <p:cNvCxnSpPr>
            <a:stCxn id="49" idx="3"/>
          </p:cNvCxnSpPr>
          <p:nvPr/>
        </p:nvCxnSpPr>
        <p:spPr>
          <a:xfrm flipV="1">
            <a:off x="2057400" y="1491734"/>
            <a:ext cx="379641" cy="4894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2020611" y="1981200"/>
            <a:ext cx="379641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503889" y="3112996"/>
            <a:ext cx="6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038277" y="4212413"/>
            <a:ext cx="54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OLV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7991431" y="1916668"/>
            <a:ext cx="5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CPX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4737459" y="3177767"/>
            <a:ext cx="54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CPX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811781" y="1429397"/>
            <a:ext cx="549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OLV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704289" y="2450068"/>
            <a:ext cx="6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8153400" y="137160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>
          <a:xfrm flipH="1">
            <a:off x="7905231" y="1630918"/>
            <a:ext cx="342544" cy="35028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199589" y="4284339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PHOS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7900009" y="4419600"/>
            <a:ext cx="362906" cy="4940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70" idx="3"/>
          </p:cNvCxnSpPr>
          <p:nvPr/>
        </p:nvCxnSpPr>
        <p:spPr>
          <a:xfrm>
            <a:off x="7905231" y="4469005"/>
            <a:ext cx="357684" cy="25539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" t="-2785" r="2501" b="10411"/>
          <a:stretch/>
        </p:blipFill>
        <p:spPr>
          <a:xfrm>
            <a:off x="147033" y="5084582"/>
            <a:ext cx="3211133" cy="163475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3" name="Rectangle 82"/>
          <p:cNvSpPr/>
          <p:nvPr/>
        </p:nvSpPr>
        <p:spPr>
          <a:xfrm>
            <a:off x="578598" y="5334000"/>
            <a:ext cx="428240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78925" y="5116178"/>
            <a:ext cx="5390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Area</a:t>
            </a:r>
            <a:r>
              <a:rPr lang="en-US" sz="1000" b="1" dirty="0" smtClean="0">
                <a:solidFill>
                  <a:srgbClr val="FFFF00"/>
                </a:solidFill>
              </a:rPr>
              <a:t> 1</a:t>
            </a:r>
            <a:endParaRPr lang="en-US" sz="1000" b="1" dirty="0">
              <a:solidFill>
                <a:srgbClr val="FFFF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749788" y="5238813"/>
            <a:ext cx="428240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1524000" y="5032013"/>
            <a:ext cx="654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Area 2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473948" y="5686551"/>
            <a:ext cx="428240" cy="3048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/>
          <p:cNvSpPr txBox="1"/>
          <p:nvPr/>
        </p:nvSpPr>
        <p:spPr>
          <a:xfrm>
            <a:off x="1197304" y="5486400"/>
            <a:ext cx="6537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FF00"/>
                </a:solidFill>
              </a:rPr>
              <a:t>Area 3</a:t>
            </a:r>
            <a:endParaRPr lang="en-US" sz="1050" b="1" dirty="0">
              <a:solidFill>
                <a:srgbClr val="FFFF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850312" y="951384"/>
            <a:ext cx="883487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Area 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77831" y="1206153"/>
            <a:ext cx="883487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Area 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819400" y="2712886"/>
            <a:ext cx="883487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Area 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328928" y="4226023"/>
            <a:ext cx="883487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Area 2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666992" y="947789"/>
            <a:ext cx="883487" cy="400110"/>
          </a:xfrm>
          <a:prstGeom prst="rect">
            <a:avLst/>
          </a:prstGeom>
          <a:solidFill>
            <a:schemeClr val="tx1">
              <a:alpha val="6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Area 3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47033" y="4648200"/>
            <a:ext cx="2528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Tissint</a:t>
            </a:r>
            <a:r>
              <a:rPr lang="en-US" sz="2800" b="1" dirty="0" smtClean="0">
                <a:solidFill>
                  <a:schemeClr val="bg1"/>
                </a:solidFill>
              </a:rPr>
              <a:t> P19494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4469555" y="4444302"/>
            <a:ext cx="70484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4427477" y="4120302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</a:t>
            </a:r>
            <a:r>
              <a:rPr lang="en-US" b="1" dirty="0" smtClean="0"/>
              <a:t>0 µm</a:t>
            </a:r>
            <a:endParaRPr lang="en-US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5720392" y="615327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µm</a:t>
            </a:r>
            <a:endParaRPr lang="en-US" b="1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49812" y="6484508"/>
            <a:ext cx="6444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356335" y="6151259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µm</a:t>
            </a:r>
            <a:endParaRPr lang="en-US" b="1" dirty="0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3485755" y="6482491"/>
            <a:ext cx="64446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7797331" y="33139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µm</a:t>
            </a:r>
            <a:endParaRPr lang="en-US" b="1" dirty="0"/>
          </a:p>
        </p:txBody>
      </p:sp>
      <p:cxnSp>
        <p:nvCxnSpPr>
          <p:cNvPr id="108" name="Straight Connector 107"/>
          <p:cNvCxnSpPr/>
          <p:nvPr/>
        </p:nvCxnSpPr>
        <p:spPr>
          <a:xfrm>
            <a:off x="7983901" y="3654725"/>
            <a:ext cx="52774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339709" y="4174535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100 µm</a:t>
            </a:r>
            <a:endParaRPr lang="en-US" b="1" dirty="0"/>
          </a:p>
        </p:txBody>
      </p:sp>
      <p:cxnSp>
        <p:nvCxnSpPr>
          <p:cNvPr id="111" name="Straight Connector 110"/>
          <p:cNvCxnSpPr/>
          <p:nvPr/>
        </p:nvCxnSpPr>
        <p:spPr>
          <a:xfrm>
            <a:off x="570224" y="4494470"/>
            <a:ext cx="43661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2796870" y="226540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250 µm</a:t>
            </a:r>
            <a:endParaRPr lang="en-US" b="1" dirty="0"/>
          </a:p>
        </p:txBody>
      </p:sp>
      <p:cxnSp>
        <p:nvCxnSpPr>
          <p:cNvPr id="119" name="Straight Connector 118"/>
          <p:cNvCxnSpPr/>
          <p:nvPr/>
        </p:nvCxnSpPr>
        <p:spPr>
          <a:xfrm>
            <a:off x="2962275" y="2594582"/>
            <a:ext cx="5387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0977" y="645224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>
            <a:off x="115147" y="6773949"/>
            <a:ext cx="64446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79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Target Areas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3413"/>
            <a:ext cx="4350434" cy="32670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3359834" y="3581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Indium</a:t>
            </a:r>
            <a:endParaRPr lang="en-US" sz="2400" b="1" dirty="0"/>
          </a:p>
        </p:txBody>
      </p:sp>
      <p:sp>
        <p:nvSpPr>
          <p:cNvPr id="16" name="Oval 15"/>
          <p:cNvSpPr/>
          <p:nvPr/>
        </p:nvSpPr>
        <p:spPr>
          <a:xfrm>
            <a:off x="1264334" y="2209800"/>
            <a:ext cx="15621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434" y="1600200"/>
            <a:ext cx="59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OLV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52600" y="2735760"/>
            <a:ext cx="7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MELT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526">
            <a:off x="4137119" y="3471492"/>
            <a:ext cx="4459268" cy="334445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2" name="Group 21"/>
          <p:cNvGrpSpPr/>
          <p:nvPr/>
        </p:nvGrpSpPr>
        <p:grpSpPr>
          <a:xfrm>
            <a:off x="4540933" y="863413"/>
            <a:ext cx="4350435" cy="3267074"/>
            <a:chOff x="4540933" y="863413"/>
            <a:chExt cx="4350435" cy="32670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933" y="863413"/>
              <a:ext cx="4350435" cy="326707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5112434" y="1415534"/>
              <a:ext cx="5990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OLV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340662" y="3270738"/>
              <a:ext cx="750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MELT</a:t>
              </a:r>
              <a:endParaRPr lang="en-US" sz="2000" b="1" dirty="0"/>
            </a:p>
          </p:txBody>
        </p:sp>
      </p:grpSp>
      <p:sp>
        <p:nvSpPr>
          <p:cNvPr id="68" name="Oval 67"/>
          <p:cNvSpPr/>
          <p:nvPr/>
        </p:nvSpPr>
        <p:spPr>
          <a:xfrm>
            <a:off x="5255566" y="4267200"/>
            <a:ext cx="2745434" cy="1524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877308" y="5019987"/>
            <a:ext cx="7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MELT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4200942"/>
            <a:ext cx="4457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To check the affects of epoxy mounting on the D/H ratio of sample P19494 a single </a:t>
            </a:r>
            <a:r>
              <a:rPr lang="en-US" sz="2200" b="1" dirty="0" err="1" smtClean="0">
                <a:solidFill>
                  <a:schemeClr val="bg1"/>
                </a:solidFill>
              </a:rPr>
              <a:t>Tissint</a:t>
            </a:r>
            <a:r>
              <a:rPr lang="en-US" sz="2200" b="1" dirty="0" smtClean="0">
                <a:solidFill>
                  <a:schemeClr val="bg1"/>
                </a:solidFill>
              </a:rPr>
              <a:t> olivine </a:t>
            </a:r>
            <a:r>
              <a:rPr lang="en-US" sz="2200" b="1" dirty="0" err="1" smtClean="0">
                <a:solidFill>
                  <a:schemeClr val="bg1"/>
                </a:solidFill>
              </a:rPr>
              <a:t>phenocryst</a:t>
            </a:r>
            <a:r>
              <a:rPr lang="en-US" sz="2200" b="1" dirty="0" smtClean="0">
                <a:solidFill>
                  <a:schemeClr val="bg1"/>
                </a:solidFill>
              </a:rPr>
              <a:t>, containing shock-formed black glass, was mounted in indium metal and also analyzed. 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15285" y="6633309"/>
            <a:ext cx="7316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484" y="630924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70746" y="3895130"/>
            <a:ext cx="3658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3866" y="3554373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842276" y="3853995"/>
            <a:ext cx="10350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909989" y="352579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D/H Results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066800"/>
            <a:ext cx="7219195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1" y="1219200"/>
            <a:ext cx="6851918" cy="46756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8800" y="5029200"/>
            <a:ext cx="5943600" cy="3429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105025" y="1371600"/>
            <a:ext cx="0" cy="4000500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362201" y="3371850"/>
            <a:ext cx="1647824" cy="8191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D/H Results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600" y="1066800"/>
            <a:ext cx="7219195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67158" cy="477013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8800" y="5029200"/>
            <a:ext cx="5943600" cy="3429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105025" y="1371600"/>
            <a:ext cx="0" cy="4000500"/>
          </a:xfrm>
          <a:prstGeom prst="line">
            <a:avLst/>
          </a:prstGeom>
          <a:ln w="25400" cap="rnd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144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Target Areas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63413"/>
            <a:ext cx="4350434" cy="326707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3359834" y="3581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Indium</a:t>
            </a:r>
            <a:endParaRPr lang="en-US" sz="2400" b="1" dirty="0"/>
          </a:p>
        </p:txBody>
      </p:sp>
      <p:sp>
        <p:nvSpPr>
          <p:cNvPr id="16" name="Oval 15"/>
          <p:cNvSpPr/>
          <p:nvPr/>
        </p:nvSpPr>
        <p:spPr>
          <a:xfrm>
            <a:off x="1264334" y="2209800"/>
            <a:ext cx="1562100" cy="1066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434" y="1600200"/>
            <a:ext cx="599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OLV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752600" y="2735760"/>
            <a:ext cx="7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MELT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526">
            <a:off x="4137119" y="3471492"/>
            <a:ext cx="4459268" cy="3344452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22" name="Group 21"/>
          <p:cNvGrpSpPr/>
          <p:nvPr/>
        </p:nvGrpSpPr>
        <p:grpSpPr>
          <a:xfrm>
            <a:off x="4540933" y="863413"/>
            <a:ext cx="4350435" cy="3267074"/>
            <a:chOff x="4540933" y="863413"/>
            <a:chExt cx="4350435" cy="32670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933" y="863413"/>
              <a:ext cx="4350435" cy="326707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5112434" y="1415534"/>
              <a:ext cx="59901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/>
                <a:t>OLV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340662" y="3270738"/>
              <a:ext cx="7509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MELT</a:t>
              </a:r>
              <a:endParaRPr lang="en-US" sz="2000" b="1" dirty="0"/>
            </a:p>
          </p:txBody>
        </p:sp>
      </p:grpSp>
      <p:sp>
        <p:nvSpPr>
          <p:cNvPr id="68" name="Oval 67"/>
          <p:cNvSpPr/>
          <p:nvPr/>
        </p:nvSpPr>
        <p:spPr>
          <a:xfrm>
            <a:off x="5255566" y="4267200"/>
            <a:ext cx="2745434" cy="1524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877308" y="5019987"/>
            <a:ext cx="750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MELT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" y="4200942"/>
            <a:ext cx="4457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</a:rPr>
              <a:t>To check the affects of epoxy mounting on the D/H ratio of sample P19494 a single </a:t>
            </a:r>
            <a:r>
              <a:rPr lang="en-US" sz="2200" b="1" dirty="0" err="1" smtClean="0">
                <a:solidFill>
                  <a:schemeClr val="bg1"/>
                </a:solidFill>
              </a:rPr>
              <a:t>Tissint</a:t>
            </a:r>
            <a:r>
              <a:rPr lang="en-US" sz="2200" b="1" dirty="0" smtClean="0">
                <a:solidFill>
                  <a:schemeClr val="bg1"/>
                </a:solidFill>
              </a:rPr>
              <a:t> olivine </a:t>
            </a:r>
            <a:r>
              <a:rPr lang="en-US" sz="2200" b="1" dirty="0" err="1" smtClean="0">
                <a:solidFill>
                  <a:schemeClr val="bg1"/>
                </a:solidFill>
              </a:rPr>
              <a:t>phenocryst</a:t>
            </a:r>
            <a:r>
              <a:rPr lang="en-US" sz="2200" b="1" dirty="0" smtClean="0">
                <a:solidFill>
                  <a:schemeClr val="bg1"/>
                </a:solidFill>
              </a:rPr>
              <a:t>, containing shock-formed black glass, was mounted in indium metal and also analyzed. 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715285" y="6633309"/>
            <a:ext cx="73168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627484" y="6309241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670746" y="3895130"/>
            <a:ext cx="36584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3866" y="3554373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4842276" y="3853995"/>
            <a:ext cx="10350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909989" y="3525798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100 µm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2068" y="130314"/>
            <a:ext cx="8135204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TEM Results: ‘Black Glass’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90" y="983540"/>
            <a:ext cx="4374063" cy="328054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9" y="3454789"/>
            <a:ext cx="4193701" cy="3145276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8" name="Straight Arrow Connector 7"/>
          <p:cNvCxnSpPr/>
          <p:nvPr/>
        </p:nvCxnSpPr>
        <p:spPr>
          <a:xfrm flipH="1">
            <a:off x="859810" y="3454789"/>
            <a:ext cx="892790" cy="103532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52600" y="3429000"/>
            <a:ext cx="663054" cy="12135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2068" y="3028890"/>
            <a:ext cx="236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Spherical inclusions 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467600" y="2524837"/>
            <a:ext cx="331527" cy="16323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67600" y="3454791"/>
            <a:ext cx="331527" cy="70243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47671" y="4115022"/>
            <a:ext cx="134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S</a:t>
            </a:r>
            <a:r>
              <a:rPr lang="en-US" sz="2000" b="1" dirty="0" err="1" smtClean="0">
                <a:solidFill>
                  <a:schemeClr val="bg1"/>
                </a:solidFill>
              </a:rPr>
              <a:t>ubgrains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13" y="4369129"/>
            <a:ext cx="2729899" cy="20474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3" y="1046627"/>
            <a:ext cx="2731250" cy="20484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58" y="5288864"/>
            <a:ext cx="1816808" cy="1362606"/>
          </a:xfrm>
          <a:prstGeom prst="rect">
            <a:avLst/>
          </a:prstGeom>
          <a:effectLst>
            <a:softEdge rad="31750"/>
          </a:effectLst>
        </p:spPr>
      </p:pic>
      <p:cxnSp>
        <p:nvCxnSpPr>
          <p:cNvPr id="30" name="Straight Arrow Connector 29"/>
          <p:cNvCxnSpPr/>
          <p:nvPr/>
        </p:nvCxnSpPr>
        <p:spPr>
          <a:xfrm flipH="1">
            <a:off x="3264659" y="6160735"/>
            <a:ext cx="154649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06950" y="4951240"/>
            <a:ext cx="1070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Olivine 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6963508" y="2278967"/>
            <a:ext cx="504092" cy="183605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3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76200"/>
            <a:ext cx="5715000" cy="102072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3500" y="130314"/>
            <a:ext cx="6553200" cy="769441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 Rounded MT Bold" pitchFamily="34" charset="0"/>
              </a:rPr>
              <a:t>TEM Results: Olivine</a:t>
            </a:r>
            <a:endParaRPr lang="en-US" sz="44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5" y="1159418"/>
            <a:ext cx="7415229" cy="560056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96912" y="812917"/>
            <a:ext cx="7076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A-B = olivine FIB section 1, C-D = olivine FIB-section 2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709</Words>
  <Application>Microsoft Office PowerPoint</Application>
  <PresentationFormat>On-screen Show (4:3)</PresentationFormat>
  <Paragraphs>95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HIGP/SOEST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lydia hallis</dc:creator>
  <cp:lastModifiedBy>lydh</cp:lastModifiedBy>
  <cp:revision>168</cp:revision>
  <dcterms:created xsi:type="dcterms:W3CDTF">2011-04-01T20:34:40Z</dcterms:created>
  <dcterms:modified xsi:type="dcterms:W3CDTF">2014-10-29T10:33:49Z</dcterms:modified>
</cp:coreProperties>
</file>